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5" r:id="rId3"/>
    <p:sldId id="257" r:id="rId4"/>
    <p:sldId id="266" r:id="rId5"/>
    <p:sldId id="258" r:id="rId6"/>
    <p:sldId id="264" r:id="rId7"/>
    <p:sldId id="271" r:id="rId8"/>
    <p:sldId id="272" r:id="rId9"/>
    <p:sldId id="259" r:id="rId10"/>
    <p:sldId id="263" r:id="rId11"/>
    <p:sldId id="260" r:id="rId12"/>
    <p:sldId id="267" r:id="rId13"/>
    <p:sldId id="268" r:id="rId14"/>
    <p:sldId id="270" r:id="rId15"/>
    <p:sldId id="269" r:id="rId16"/>
    <p:sldId id="276" r:id="rId17"/>
    <p:sldId id="281" r:id="rId18"/>
    <p:sldId id="286" r:id="rId19"/>
    <p:sldId id="288" r:id="rId20"/>
    <p:sldId id="280" r:id="rId21"/>
    <p:sldId id="273" r:id="rId22"/>
    <p:sldId id="274" r:id="rId23"/>
    <p:sldId id="275" r:id="rId24"/>
    <p:sldId id="282" r:id="rId25"/>
    <p:sldId id="287" r:id="rId26"/>
    <p:sldId id="284" r:id="rId27"/>
    <p:sldId id="285" r:id="rId28"/>
    <p:sldId id="261" r:id="rId29"/>
    <p:sldId id="278" r:id="rId30"/>
    <p:sldId id="279" r:id="rId31"/>
    <p:sldId id="283" r:id="rId32"/>
    <p:sldId id="289" r:id="rId33"/>
  </p:sldIdLst>
  <p:sldSz cx="6858000" cy="9907588"/>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86"/>
    <p:restoredTop sz="94558"/>
  </p:normalViewPr>
  <p:slideViewPr>
    <p:cSldViewPr snapToGrid="0" snapToObjects="1">
      <p:cViewPr>
        <p:scale>
          <a:sx n="90" d="100"/>
          <a:sy n="90" d="100"/>
        </p:scale>
        <p:origin x="187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235CC-7948-D04B-BCA2-32DD8F883AB2}" type="datetimeFigureOut">
              <a:rPr kumimoji="1" lang="ja-JP" altLang="en-US" smtClean="0"/>
              <a:t>2020/4/3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E9487-9654-3549-B0EF-0D02F6EE0DF5}" type="slidenum">
              <a:rPr kumimoji="1" lang="ja-JP" altLang="en-US" smtClean="0"/>
              <a:t>‹#›</a:t>
            </a:fld>
            <a:endParaRPr kumimoji="1" lang="ja-JP" altLang="en-US"/>
          </a:p>
        </p:txBody>
      </p:sp>
    </p:spTree>
    <p:extLst>
      <p:ext uri="{BB962C8B-B14F-4D97-AF65-F5344CB8AC3E}">
        <p14:creationId xmlns:p14="http://schemas.microsoft.com/office/powerpoint/2010/main" val="487753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2</a:t>
            </a:fld>
            <a:endParaRPr kumimoji="1" lang="ja-JP" altLang="en-US"/>
          </a:p>
        </p:txBody>
      </p:sp>
    </p:spTree>
    <p:extLst>
      <p:ext uri="{BB962C8B-B14F-4D97-AF65-F5344CB8AC3E}">
        <p14:creationId xmlns:p14="http://schemas.microsoft.com/office/powerpoint/2010/main" val="173033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a:t>
            </a:fld>
            <a:endParaRPr kumimoji="1" lang="ja-JP" altLang="en-US"/>
          </a:p>
        </p:txBody>
      </p:sp>
    </p:spTree>
    <p:extLst>
      <p:ext uri="{BB962C8B-B14F-4D97-AF65-F5344CB8AC3E}">
        <p14:creationId xmlns:p14="http://schemas.microsoft.com/office/powerpoint/2010/main" val="9163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6</a:t>
            </a:fld>
            <a:endParaRPr kumimoji="1" lang="ja-JP" altLang="en-US"/>
          </a:p>
        </p:txBody>
      </p:sp>
    </p:spTree>
    <p:extLst>
      <p:ext uri="{BB962C8B-B14F-4D97-AF65-F5344CB8AC3E}">
        <p14:creationId xmlns:p14="http://schemas.microsoft.com/office/powerpoint/2010/main" val="212899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9</a:t>
            </a:fld>
            <a:endParaRPr kumimoji="1" lang="ja-JP" altLang="en-US"/>
          </a:p>
        </p:txBody>
      </p:sp>
    </p:spTree>
    <p:extLst>
      <p:ext uri="{BB962C8B-B14F-4D97-AF65-F5344CB8AC3E}">
        <p14:creationId xmlns:p14="http://schemas.microsoft.com/office/powerpoint/2010/main" val="34885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10</a:t>
            </a:fld>
            <a:endParaRPr kumimoji="1" lang="ja-JP" altLang="en-US"/>
          </a:p>
        </p:txBody>
      </p:sp>
    </p:spTree>
    <p:extLst>
      <p:ext uri="{BB962C8B-B14F-4D97-AF65-F5344CB8AC3E}">
        <p14:creationId xmlns:p14="http://schemas.microsoft.com/office/powerpoint/2010/main" val="270047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FC3D9-E961-AF44-B310-FF5010E2B434}"/>
              </a:ext>
            </a:extLst>
          </p:cNvPr>
          <p:cNvSpPr>
            <a:spLocks noGrp="1"/>
          </p:cNvSpPr>
          <p:nvPr>
            <p:ph type="ctrTitle"/>
          </p:nvPr>
        </p:nvSpPr>
        <p:spPr>
          <a:xfrm>
            <a:off x="857250" y="1621451"/>
            <a:ext cx="5143500" cy="3449308"/>
          </a:xfrm>
        </p:spPr>
        <p:txBody>
          <a:bodyPr anchor="b"/>
          <a:lstStyle>
            <a:lvl1pPr algn="ctr">
              <a:defRPr sz="3375"/>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CDB1F6A-40C6-1F41-A780-91B648B7425C}"/>
              </a:ext>
            </a:extLst>
          </p:cNvPr>
          <p:cNvSpPr>
            <a:spLocks noGrp="1"/>
          </p:cNvSpPr>
          <p:nvPr>
            <p:ph type="subTitle" idx="1"/>
          </p:nvPr>
        </p:nvSpPr>
        <p:spPr>
          <a:xfrm>
            <a:off x="857250" y="5203778"/>
            <a:ext cx="5143500" cy="2392040"/>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8F9C99C-B3CE-7841-B132-3251EA4A88DE}"/>
              </a:ext>
            </a:extLst>
          </p:cNvPr>
          <p:cNvSpPr>
            <a:spLocks noGrp="1"/>
          </p:cNvSpPr>
          <p:nvPr>
            <p:ph type="dt" sz="half" idx="10"/>
          </p:nvPr>
        </p:nvSpPr>
        <p:spPr/>
        <p:txBody>
          <a:bodyPr/>
          <a:lstStyle/>
          <a:p>
            <a:fld id="{13085108-B9F3-A54B-87DC-646C094B53F9}"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ED7C48A2-6C31-4842-9D84-7D5EA9F24A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E62089-F69B-8445-ACD8-DA6AFE171408}"/>
              </a:ext>
            </a:extLst>
          </p:cNvPr>
          <p:cNvSpPr>
            <a:spLocks noGrp="1"/>
          </p:cNvSpPr>
          <p:nvPr>
            <p:ph type="sldNum" sz="quarter" idx="12"/>
          </p:nvPr>
        </p:nvSpPr>
        <p:spPr/>
        <p:txBody>
          <a:bodyPr/>
          <a:lstStyle>
            <a:lvl1pPr>
              <a:defRPr sz="1400" b="1"/>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7842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C1D97-38B8-E94E-8F67-FE23DAA68CE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E0D7E7-B166-4545-A030-C22E76DD90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805824-2033-CD4F-A7AB-27E75BF5ADE6}"/>
              </a:ext>
            </a:extLst>
          </p:cNvPr>
          <p:cNvSpPr>
            <a:spLocks noGrp="1"/>
          </p:cNvSpPr>
          <p:nvPr>
            <p:ph type="dt" sz="half" idx="10"/>
          </p:nvPr>
        </p:nvSpPr>
        <p:spPr/>
        <p:txBody>
          <a:bodyPr/>
          <a:lstStyle/>
          <a:p>
            <a:fld id="{21E4F5EE-DC65-E343-B814-30EE63A1887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2DA8A2F5-754A-224D-9824-ABAE9E3AC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1638FB-8108-314A-A338-82A6178F9C2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1364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96DC2FC-43E7-404B-965D-2529FE0CB5A1}"/>
              </a:ext>
            </a:extLst>
          </p:cNvPr>
          <p:cNvSpPr>
            <a:spLocks noGrp="1"/>
          </p:cNvSpPr>
          <p:nvPr>
            <p:ph type="title" orient="vert"/>
          </p:nvPr>
        </p:nvSpPr>
        <p:spPr>
          <a:xfrm>
            <a:off x="4907756" y="527487"/>
            <a:ext cx="1478756" cy="8396223"/>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D94A6-10E9-A346-9945-315BEE4BB6F2}"/>
              </a:ext>
            </a:extLst>
          </p:cNvPr>
          <p:cNvSpPr>
            <a:spLocks noGrp="1"/>
          </p:cNvSpPr>
          <p:nvPr>
            <p:ph type="body" orient="vert" idx="1"/>
          </p:nvPr>
        </p:nvSpPr>
        <p:spPr>
          <a:xfrm>
            <a:off x="471487" y="527487"/>
            <a:ext cx="4350544" cy="839622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B458-0CE9-984A-BB00-97FE73C54B2C}"/>
              </a:ext>
            </a:extLst>
          </p:cNvPr>
          <p:cNvSpPr>
            <a:spLocks noGrp="1"/>
          </p:cNvSpPr>
          <p:nvPr>
            <p:ph type="dt" sz="half" idx="10"/>
          </p:nvPr>
        </p:nvSpPr>
        <p:spPr/>
        <p:txBody>
          <a:bodyPr/>
          <a:lstStyle/>
          <a:p>
            <a:fld id="{436453A5-2F8D-2C47-9043-C951D76C9CED}"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AA725491-8B92-8B4F-87C5-2698C3D8D6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0290D2-8B1C-8246-AB97-0BA6101BD60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2190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1D655-B15A-C248-AE81-DF9E430C7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7179B6-92C4-8C42-9AEE-79441B80104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39E023-4B6D-3A42-A060-929B77A88B6F}"/>
              </a:ext>
            </a:extLst>
          </p:cNvPr>
          <p:cNvSpPr>
            <a:spLocks noGrp="1"/>
          </p:cNvSpPr>
          <p:nvPr>
            <p:ph type="dt" sz="half" idx="10"/>
          </p:nvPr>
        </p:nvSpPr>
        <p:spPr/>
        <p:txBody>
          <a:bodyPr/>
          <a:lstStyle/>
          <a:p>
            <a:fld id="{316AEC4A-302D-C947-A068-5EE1307040A6}"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7009CDD1-0912-0945-BE54-81BBBA1508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56D7F2-7804-8844-81BA-16FC67202676}"/>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232008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64BA-18B6-D348-A260-75D71B66E4D9}"/>
              </a:ext>
            </a:extLst>
          </p:cNvPr>
          <p:cNvSpPr>
            <a:spLocks noGrp="1"/>
          </p:cNvSpPr>
          <p:nvPr>
            <p:ph type="title"/>
          </p:nvPr>
        </p:nvSpPr>
        <p:spPr>
          <a:xfrm>
            <a:off x="467916" y="2470018"/>
            <a:ext cx="5915025" cy="4121281"/>
          </a:xfrm>
        </p:spPr>
        <p:txBody>
          <a:bodyPr anchor="b"/>
          <a:lstStyle>
            <a:lvl1pPr>
              <a:defRPr sz="3375"/>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AD557-E9C9-5A46-AE79-1ED838264A65}"/>
              </a:ext>
            </a:extLst>
          </p:cNvPr>
          <p:cNvSpPr>
            <a:spLocks noGrp="1"/>
          </p:cNvSpPr>
          <p:nvPr>
            <p:ph type="body" idx="1"/>
          </p:nvPr>
        </p:nvSpPr>
        <p:spPr>
          <a:xfrm>
            <a:off x="467916" y="6630288"/>
            <a:ext cx="5915025" cy="2167284"/>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445254-1760-5744-B5A4-4FF7D16F66BB}"/>
              </a:ext>
            </a:extLst>
          </p:cNvPr>
          <p:cNvSpPr>
            <a:spLocks noGrp="1"/>
          </p:cNvSpPr>
          <p:nvPr>
            <p:ph type="dt" sz="half" idx="10"/>
          </p:nvPr>
        </p:nvSpPr>
        <p:spPr/>
        <p:txBody>
          <a:bodyPr/>
          <a:lstStyle/>
          <a:p>
            <a:fld id="{0231EAF9-F997-B04A-95E1-67B28D1A066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47E1A83D-A22D-5240-BECC-7B77406AFD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F05AD-8B3B-7440-BE5D-939BB8543B71}"/>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79807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FA9A-B5C4-C14F-B097-744F7A14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B3DCF5-F870-CA4E-8558-8C2908602C62}"/>
              </a:ext>
            </a:extLst>
          </p:cNvPr>
          <p:cNvSpPr>
            <a:spLocks noGrp="1"/>
          </p:cNvSpPr>
          <p:nvPr>
            <p:ph sz="half" idx="1"/>
          </p:nvPr>
        </p:nvSpPr>
        <p:spPr>
          <a:xfrm>
            <a:off x="471488"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3A1BEC-EC40-B24B-8441-1A56A9756EE2}"/>
              </a:ext>
            </a:extLst>
          </p:cNvPr>
          <p:cNvSpPr>
            <a:spLocks noGrp="1"/>
          </p:cNvSpPr>
          <p:nvPr>
            <p:ph sz="half" idx="2"/>
          </p:nvPr>
        </p:nvSpPr>
        <p:spPr>
          <a:xfrm>
            <a:off x="3471863"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FE084FE-1AFD-6346-A5E4-90B6F63B8993}"/>
              </a:ext>
            </a:extLst>
          </p:cNvPr>
          <p:cNvSpPr>
            <a:spLocks noGrp="1"/>
          </p:cNvSpPr>
          <p:nvPr>
            <p:ph type="dt" sz="half" idx="10"/>
          </p:nvPr>
        </p:nvSpPr>
        <p:spPr/>
        <p:txBody>
          <a:bodyPr/>
          <a:lstStyle/>
          <a:p>
            <a:fld id="{CDB2B41E-7342-F745-9E32-DAE332AEBF5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C49DEFCF-6BD1-2D41-BB31-B8727C6E3E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28BDEA-9646-234F-8969-8128ECB54B27}"/>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89227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5C06D2-DD60-F34B-9D9A-04718F7882D5}"/>
              </a:ext>
            </a:extLst>
          </p:cNvPr>
          <p:cNvSpPr>
            <a:spLocks noGrp="1"/>
          </p:cNvSpPr>
          <p:nvPr>
            <p:ph type="title"/>
          </p:nvPr>
        </p:nvSpPr>
        <p:spPr>
          <a:xfrm>
            <a:off x="472381" y="527488"/>
            <a:ext cx="5915025" cy="1915009"/>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7379CA-E4B6-F849-9B70-33A7A055D5FF}"/>
              </a:ext>
            </a:extLst>
          </p:cNvPr>
          <p:cNvSpPr>
            <a:spLocks noGrp="1"/>
          </p:cNvSpPr>
          <p:nvPr>
            <p:ph type="body" idx="1"/>
          </p:nvPr>
        </p:nvSpPr>
        <p:spPr>
          <a:xfrm>
            <a:off x="472381" y="2428736"/>
            <a:ext cx="2901255"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B36478-B76E-0B43-AD48-BB7C34D632DD}"/>
              </a:ext>
            </a:extLst>
          </p:cNvPr>
          <p:cNvSpPr>
            <a:spLocks noGrp="1"/>
          </p:cNvSpPr>
          <p:nvPr>
            <p:ph sz="half" idx="2"/>
          </p:nvPr>
        </p:nvSpPr>
        <p:spPr>
          <a:xfrm>
            <a:off x="472381" y="3619022"/>
            <a:ext cx="2901255"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DC50F9-3E24-DC46-9524-22E338B63874}"/>
              </a:ext>
            </a:extLst>
          </p:cNvPr>
          <p:cNvSpPr>
            <a:spLocks noGrp="1"/>
          </p:cNvSpPr>
          <p:nvPr>
            <p:ph type="body" sz="quarter" idx="3"/>
          </p:nvPr>
        </p:nvSpPr>
        <p:spPr>
          <a:xfrm>
            <a:off x="3471863" y="2428736"/>
            <a:ext cx="2915543"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85A214-CA3B-E241-906C-A6E552B9B682}"/>
              </a:ext>
            </a:extLst>
          </p:cNvPr>
          <p:cNvSpPr>
            <a:spLocks noGrp="1"/>
          </p:cNvSpPr>
          <p:nvPr>
            <p:ph sz="quarter" idx="4"/>
          </p:nvPr>
        </p:nvSpPr>
        <p:spPr>
          <a:xfrm>
            <a:off x="3471863" y="3619022"/>
            <a:ext cx="2915543"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F7A2D1A-C627-AC46-B5E3-420E75DA56C0}"/>
              </a:ext>
            </a:extLst>
          </p:cNvPr>
          <p:cNvSpPr>
            <a:spLocks noGrp="1"/>
          </p:cNvSpPr>
          <p:nvPr>
            <p:ph type="dt" sz="half" idx="10"/>
          </p:nvPr>
        </p:nvSpPr>
        <p:spPr/>
        <p:txBody>
          <a:bodyPr/>
          <a:lstStyle/>
          <a:p>
            <a:fld id="{F5094E99-6A7A-5846-8E9F-3D769189DA34}" type="datetime1">
              <a:rPr kumimoji="1" lang="ja-JP" altLang="en-US" smtClean="0"/>
              <a:t>2020/4/3</a:t>
            </a:fld>
            <a:endParaRPr kumimoji="1" lang="ja-JP" altLang="en-US"/>
          </a:p>
        </p:txBody>
      </p:sp>
      <p:sp>
        <p:nvSpPr>
          <p:cNvPr id="8" name="フッター プレースホルダー 7">
            <a:extLst>
              <a:ext uri="{FF2B5EF4-FFF2-40B4-BE49-F238E27FC236}">
                <a16:creationId xmlns:a16="http://schemas.microsoft.com/office/drawing/2014/main" id="{C17DB9B7-07B3-DF44-BAA7-2CB5F0BF44E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BFB86DE-E51D-8247-B30B-B92828C7AF0F}"/>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105627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1C58-EF8C-E249-BAB0-7C5FF2D8F2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7791E8A-99BC-B347-9370-8831F75F9EAC}"/>
              </a:ext>
            </a:extLst>
          </p:cNvPr>
          <p:cNvSpPr>
            <a:spLocks noGrp="1"/>
          </p:cNvSpPr>
          <p:nvPr>
            <p:ph type="dt" sz="half" idx="10"/>
          </p:nvPr>
        </p:nvSpPr>
        <p:spPr/>
        <p:txBody>
          <a:bodyPr/>
          <a:lstStyle/>
          <a:p>
            <a:fld id="{B348041A-F486-A841-8D31-6FEA2018885D}" type="datetime1">
              <a:rPr kumimoji="1" lang="ja-JP" altLang="en-US" smtClean="0"/>
              <a:t>2020/4/3</a:t>
            </a:fld>
            <a:endParaRPr kumimoji="1" lang="ja-JP" altLang="en-US"/>
          </a:p>
        </p:txBody>
      </p:sp>
      <p:sp>
        <p:nvSpPr>
          <p:cNvPr id="4" name="フッター プレースホルダー 3">
            <a:extLst>
              <a:ext uri="{FF2B5EF4-FFF2-40B4-BE49-F238E27FC236}">
                <a16:creationId xmlns:a16="http://schemas.microsoft.com/office/drawing/2014/main" id="{A450A0C9-1D2C-3541-8930-7A5EB26ADAE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12FDA0-14EB-EF41-8AD8-38E03B33AA9A}"/>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26310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E9B7C8-5A20-0347-8CAA-A386626B9563}"/>
              </a:ext>
            </a:extLst>
          </p:cNvPr>
          <p:cNvSpPr>
            <a:spLocks noGrp="1"/>
          </p:cNvSpPr>
          <p:nvPr>
            <p:ph type="dt" sz="half" idx="10"/>
          </p:nvPr>
        </p:nvSpPr>
        <p:spPr/>
        <p:txBody>
          <a:bodyPr/>
          <a:lstStyle/>
          <a:p>
            <a:fld id="{FF763FEB-97F1-154D-B381-30B1303E6CEC}" type="datetime1">
              <a:rPr kumimoji="1" lang="ja-JP" altLang="en-US" smtClean="0"/>
              <a:t>2020/4/3</a:t>
            </a:fld>
            <a:endParaRPr kumimoji="1" lang="ja-JP" altLang="en-US"/>
          </a:p>
        </p:txBody>
      </p:sp>
      <p:sp>
        <p:nvSpPr>
          <p:cNvPr id="3" name="フッター プレースホルダー 2">
            <a:extLst>
              <a:ext uri="{FF2B5EF4-FFF2-40B4-BE49-F238E27FC236}">
                <a16:creationId xmlns:a16="http://schemas.microsoft.com/office/drawing/2014/main" id="{85B36162-2C08-0F4D-803E-474996C926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677302-70D2-C748-89C5-B37D46F84EA1}"/>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334900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BD844-632F-B446-8B60-F590851B0FE6}"/>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405D86-70B4-6147-9AF4-49FAE5B1BB3A}"/>
              </a:ext>
            </a:extLst>
          </p:cNvPr>
          <p:cNvSpPr>
            <a:spLocks noGrp="1"/>
          </p:cNvSpPr>
          <p:nvPr>
            <p:ph idx="1"/>
          </p:nvPr>
        </p:nvSpPr>
        <p:spPr>
          <a:xfrm>
            <a:off x="2915543" y="1426510"/>
            <a:ext cx="3471863" cy="704080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11A26-088C-AD44-B4EA-BE456BD3CEEF}"/>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269158-0516-B043-8D65-F073F17E8845}"/>
              </a:ext>
            </a:extLst>
          </p:cNvPr>
          <p:cNvSpPr>
            <a:spLocks noGrp="1"/>
          </p:cNvSpPr>
          <p:nvPr>
            <p:ph type="dt" sz="half" idx="10"/>
          </p:nvPr>
        </p:nvSpPr>
        <p:spPr/>
        <p:txBody>
          <a:bodyPr/>
          <a:lstStyle/>
          <a:p>
            <a:fld id="{C9165977-C1D8-D24E-AAB3-3497D11395E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0EADCB76-3AA7-1145-AB2B-12658CC75A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CF880E-01D9-6D4A-876D-3E2A50DE4567}"/>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8734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9129B-8115-0E4E-BAF9-B26E492B4832}"/>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F323B8-0F23-BF45-B475-346F504004BB}"/>
              </a:ext>
            </a:extLst>
          </p:cNvPr>
          <p:cNvSpPr>
            <a:spLocks noGrp="1"/>
          </p:cNvSpPr>
          <p:nvPr>
            <p:ph type="pic" idx="1"/>
          </p:nvPr>
        </p:nvSpPr>
        <p:spPr>
          <a:xfrm>
            <a:off x="2915543" y="1426510"/>
            <a:ext cx="3471863" cy="704080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CA2CC9A0-A256-9942-9A1B-C0CE1A86BB73}"/>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24AB8E-E643-0846-982C-53A8ABB43938}"/>
              </a:ext>
            </a:extLst>
          </p:cNvPr>
          <p:cNvSpPr>
            <a:spLocks noGrp="1"/>
          </p:cNvSpPr>
          <p:nvPr>
            <p:ph type="dt" sz="half" idx="10"/>
          </p:nvPr>
        </p:nvSpPr>
        <p:spPr/>
        <p:txBody>
          <a:bodyPr/>
          <a:lstStyle/>
          <a:p>
            <a:fld id="{EEB832F2-5F72-1642-9F59-1E4911F79C63}"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73B707A0-2CB0-F840-A247-AC867AF55A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0A2DF9-EA88-904E-B144-7A6A4D9E18F6}"/>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1382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E4795FE-37C5-9847-9D2C-BA311D374B66}"/>
              </a:ext>
            </a:extLst>
          </p:cNvPr>
          <p:cNvSpPr>
            <a:spLocks noGrp="1"/>
          </p:cNvSpPr>
          <p:nvPr>
            <p:ph type="title"/>
          </p:nvPr>
        </p:nvSpPr>
        <p:spPr>
          <a:xfrm>
            <a:off x="471488" y="527488"/>
            <a:ext cx="5915025" cy="19150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200C2-5DB6-734B-ABA7-59ADF99E6720}"/>
              </a:ext>
            </a:extLst>
          </p:cNvPr>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59E0E4-DE3A-234F-B146-EEEC30015512}"/>
              </a:ext>
            </a:extLst>
          </p:cNvPr>
          <p:cNvSpPr>
            <a:spLocks noGrp="1"/>
          </p:cNvSpPr>
          <p:nvPr>
            <p:ph type="dt" sz="half" idx="2"/>
          </p:nvPr>
        </p:nvSpPr>
        <p:spPr>
          <a:xfrm>
            <a:off x="471488" y="9182867"/>
            <a:ext cx="1543050" cy="527487"/>
          </a:xfrm>
          <a:prstGeom prst="rect">
            <a:avLst/>
          </a:prstGeom>
        </p:spPr>
        <p:txBody>
          <a:bodyPr vert="horz" lIns="91440" tIns="45720" rIns="91440" bIns="45720" rtlCol="0" anchor="ctr"/>
          <a:lstStyle>
            <a:lvl1pPr algn="l">
              <a:defRPr sz="675">
                <a:solidFill>
                  <a:schemeClr val="tx1">
                    <a:tint val="75000"/>
                  </a:schemeClr>
                </a:solidFill>
              </a:defRPr>
            </a:lvl1pPr>
          </a:lstStyle>
          <a:p>
            <a:fld id="{D1D795DD-8DC9-EF4E-A07B-7CC88D667EA1}"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12C3ED71-8DC3-8F4C-99D0-C159AA75734A}"/>
              </a:ext>
            </a:extLst>
          </p:cNvPr>
          <p:cNvSpPr>
            <a:spLocks noGrp="1"/>
          </p:cNvSpPr>
          <p:nvPr>
            <p:ph type="ftr" sz="quarter" idx="3"/>
          </p:nvPr>
        </p:nvSpPr>
        <p:spPr>
          <a:xfrm>
            <a:off x="2271713" y="9182867"/>
            <a:ext cx="2314575" cy="527487"/>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2E5C6ED-A3B5-EE47-AFF0-603BF76813B1}"/>
              </a:ext>
            </a:extLst>
          </p:cNvPr>
          <p:cNvSpPr>
            <a:spLocks noGrp="1"/>
          </p:cNvSpPr>
          <p:nvPr>
            <p:ph type="sldNum" sz="quarter" idx="4"/>
          </p:nvPr>
        </p:nvSpPr>
        <p:spPr>
          <a:xfrm>
            <a:off x="4843463" y="9182867"/>
            <a:ext cx="1543050" cy="527487"/>
          </a:xfrm>
          <a:prstGeom prst="rect">
            <a:avLst/>
          </a:prstGeom>
        </p:spPr>
        <p:txBody>
          <a:bodyPr vert="horz" lIns="91440" tIns="45720" rIns="91440" bIns="45720" rtlCol="0" anchor="ctr"/>
          <a:lstStyle>
            <a:lvl1pPr algn="r">
              <a:defRPr sz="675">
                <a:solidFill>
                  <a:schemeClr val="tx1">
                    <a:tint val="75000"/>
                  </a:schemeClr>
                </a:solidFill>
              </a:defRPr>
            </a:lvl1p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63350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tif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9.tiff"/><Relationship Id="rId5" Type="http://schemas.openxmlformats.org/officeDocument/2006/relationships/image" Target="../media/image5.tiff"/><Relationship Id="rId10" Type="http://schemas.openxmlformats.org/officeDocument/2006/relationships/image" Target="../media/image4.tiff"/><Relationship Id="rId4" Type="http://schemas.openxmlformats.org/officeDocument/2006/relationships/image" Target="../media/image12.tiff"/><Relationship Id="rId9" Type="http://schemas.openxmlformats.org/officeDocument/2006/relationships/image" Target="../media/image3.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16.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tiff"/><Relationship Id="rId7"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0.tiff"/><Relationship Id="rId10" Type="http://schemas.openxmlformats.org/officeDocument/2006/relationships/image" Target="../media/image12.tiff"/><Relationship Id="rId4" Type="http://schemas.openxmlformats.org/officeDocument/2006/relationships/image" Target="../media/image17.png"/><Relationship Id="rId9"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7.tiff"/><Relationship Id="rId7" Type="http://schemas.openxmlformats.org/officeDocument/2006/relationships/image" Target="../media/image26.tiff"/><Relationship Id="rId2" Type="http://schemas.openxmlformats.org/officeDocument/2006/relationships/image" Target="../media/image12.tiff"/><Relationship Id="rId1" Type="http://schemas.openxmlformats.org/officeDocument/2006/relationships/slideLayout" Target="../slideLayouts/slideLayout4.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7.tiff"/><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tiff"/><Relationship Id="rId7" Type="http://schemas.openxmlformats.org/officeDocument/2006/relationships/image" Target="../media/image23.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44.tiff"/><Relationship Id="rId5" Type="http://schemas.openxmlformats.org/officeDocument/2006/relationships/image" Target="../media/image12.tiff"/><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23.tiff"/><Relationship Id="rId7" Type="http://schemas.openxmlformats.org/officeDocument/2006/relationships/image" Target="../media/image47.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tiff"/><Relationship Id="rId9" Type="http://schemas.openxmlformats.org/officeDocument/2006/relationships/image" Target="../media/image49.tiff"/></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tiff"/><Relationship Id="rId2" Type="http://schemas.openxmlformats.org/officeDocument/2006/relationships/image" Target="../media/image50.tiff"/><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tiff"/></Relationships>
</file>

<file path=ppt/slides/_rels/slide2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7.tiff"/></Relationships>
</file>

<file path=ppt/slides/_rels/slide2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tiff"/><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tiff"/><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2.tif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hyperlink" Target="https://www.cas.go.jp/jp/influenza/novel_coronavirus.html" TargetMode="External"/><Relationship Id="rId2" Type="http://schemas.openxmlformats.org/officeDocument/2006/relationships/hyperlink" Target="https://www.mhlw.go.jp/stf/seisakunitsuite/bunya/0000164708_00001.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6FDD480-D19C-E24F-B8B8-E3EA20D82C72}"/>
              </a:ext>
            </a:extLst>
          </p:cNvPr>
          <p:cNvSpPr txBox="1"/>
          <p:nvPr/>
        </p:nvSpPr>
        <p:spPr>
          <a:xfrm>
            <a:off x="2156055" y="1752094"/>
            <a:ext cx="3416320" cy="523220"/>
          </a:xfrm>
          <a:prstGeom prst="rect">
            <a:avLst/>
          </a:prstGeom>
          <a:noFill/>
        </p:spPr>
        <p:txBody>
          <a:bodyPr wrap="none" rtlCol="0">
            <a:spAutoFit/>
          </a:bodyPr>
          <a:lstStyle/>
          <a:p>
            <a:r>
              <a:rPr kumimoji="1" lang="ja-JP" altLang="en-US" sz="2800"/>
              <a:t>宿泊施設事業者向け</a:t>
            </a:r>
          </a:p>
        </p:txBody>
      </p:sp>
      <p:sp>
        <p:nvSpPr>
          <p:cNvPr id="5" name="テキスト ボックス 4">
            <a:extLst>
              <a:ext uri="{FF2B5EF4-FFF2-40B4-BE49-F238E27FC236}">
                <a16:creationId xmlns:a16="http://schemas.microsoft.com/office/drawing/2014/main" id="{F36EA99A-7DC1-1E47-934F-273D8F9D3BAD}"/>
              </a:ext>
            </a:extLst>
          </p:cNvPr>
          <p:cNvSpPr txBox="1"/>
          <p:nvPr/>
        </p:nvSpPr>
        <p:spPr>
          <a:xfrm>
            <a:off x="2156055" y="3079986"/>
            <a:ext cx="4584890" cy="646331"/>
          </a:xfrm>
          <a:prstGeom prst="rect">
            <a:avLst/>
          </a:prstGeom>
          <a:noFill/>
        </p:spPr>
        <p:txBody>
          <a:bodyPr wrap="square" rtlCol="0">
            <a:spAutoFit/>
          </a:bodyPr>
          <a:lstStyle/>
          <a:p>
            <a:r>
              <a:rPr kumimoji="1" lang="en-US" altLang="ja-JP" dirty="0"/>
              <a:t>14</a:t>
            </a:r>
            <a:r>
              <a:rPr kumimoji="1" lang="ja-JP" altLang="en-US"/>
              <a:t>日間自主待機宿泊者</a:t>
            </a:r>
            <a:endParaRPr kumimoji="1" lang="en-US" altLang="ja-JP" dirty="0"/>
          </a:p>
          <a:p>
            <a:r>
              <a:rPr lang="ja-JP" altLang="en-US"/>
              <a:t>対応マニュアル</a:t>
            </a:r>
            <a:endParaRPr kumimoji="1" lang="en-US" altLang="ja-JP" dirty="0"/>
          </a:p>
        </p:txBody>
      </p:sp>
      <p:sp>
        <p:nvSpPr>
          <p:cNvPr id="6" name="正方形/長方形 5">
            <a:extLst>
              <a:ext uri="{FF2B5EF4-FFF2-40B4-BE49-F238E27FC236}">
                <a16:creationId xmlns:a16="http://schemas.microsoft.com/office/drawing/2014/main" id="{3FA75DA8-9B32-1F4E-80FC-F3BF8C788607}"/>
              </a:ext>
            </a:extLst>
          </p:cNvPr>
          <p:cNvSpPr/>
          <p:nvPr/>
        </p:nvSpPr>
        <p:spPr>
          <a:xfrm>
            <a:off x="0" y="0"/>
            <a:ext cx="1963711" cy="9907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924145E-1323-7E42-B547-3F76F36E0F1F}"/>
              </a:ext>
            </a:extLst>
          </p:cNvPr>
          <p:cNvSpPr txBox="1"/>
          <p:nvPr/>
        </p:nvSpPr>
        <p:spPr>
          <a:xfrm>
            <a:off x="2156055" y="4762482"/>
            <a:ext cx="4584890" cy="369332"/>
          </a:xfrm>
          <a:prstGeom prst="rect">
            <a:avLst/>
          </a:prstGeom>
          <a:noFill/>
        </p:spPr>
        <p:txBody>
          <a:bodyPr wrap="square" rtlCol="0">
            <a:spAutoFit/>
          </a:bodyPr>
          <a:lstStyle/>
          <a:p>
            <a:r>
              <a:rPr kumimoji="1" lang="ja-JP" altLang="en-US"/>
              <a:t>第</a:t>
            </a:r>
            <a:r>
              <a:rPr kumimoji="1" lang="en-US" altLang="ja-JP" dirty="0"/>
              <a:t>1</a:t>
            </a:r>
            <a:r>
              <a:rPr lang="ja-JP" altLang="en-US"/>
              <a:t>版</a:t>
            </a:r>
            <a:endParaRPr kumimoji="1" lang="en-US" altLang="ja-JP" dirty="0"/>
          </a:p>
        </p:txBody>
      </p:sp>
      <p:sp>
        <p:nvSpPr>
          <p:cNvPr id="2" name="スライド番号プレースホルダー 1">
            <a:extLst>
              <a:ext uri="{FF2B5EF4-FFF2-40B4-BE49-F238E27FC236}">
                <a16:creationId xmlns:a16="http://schemas.microsoft.com/office/drawing/2014/main" id="{5EC614A1-8007-A14B-9A2A-E25254CCC464}"/>
              </a:ext>
            </a:extLst>
          </p:cNvPr>
          <p:cNvSpPr>
            <a:spLocks noGrp="1"/>
          </p:cNvSpPr>
          <p:nvPr>
            <p:ph type="sldNum" sz="quarter" idx="12"/>
          </p:nvPr>
        </p:nvSpPr>
        <p:spPr/>
        <p:txBody>
          <a:bodyPr/>
          <a:lstStyle/>
          <a:p>
            <a:fld id="{D26F39CE-828E-974C-A2DD-8D56C23B278A}" type="slidenum">
              <a:rPr kumimoji="1" lang="ja-JP" altLang="en-US" smtClean="0"/>
              <a:t>1</a:t>
            </a:fld>
            <a:endParaRPr kumimoji="1" lang="ja-JP" altLang="en-US"/>
          </a:p>
        </p:txBody>
      </p:sp>
      <p:pic>
        <p:nvPicPr>
          <p:cNvPr id="8" name="図 7">
            <a:extLst>
              <a:ext uri="{FF2B5EF4-FFF2-40B4-BE49-F238E27FC236}">
                <a16:creationId xmlns:a16="http://schemas.microsoft.com/office/drawing/2014/main" id="{54A4DF1C-44D3-5343-96D5-F9E609D257CC}"/>
              </a:ext>
            </a:extLst>
          </p:cNvPr>
          <p:cNvPicPr>
            <a:picLocks noChangeAspect="1"/>
          </p:cNvPicPr>
          <p:nvPr/>
        </p:nvPicPr>
        <p:blipFill>
          <a:blip r:embed="rId2"/>
          <a:stretch>
            <a:fillRect/>
          </a:stretch>
        </p:blipFill>
        <p:spPr>
          <a:xfrm>
            <a:off x="4133504" y="8091994"/>
            <a:ext cx="2362200" cy="711200"/>
          </a:xfrm>
          <a:prstGeom prst="rect">
            <a:avLst/>
          </a:prstGeom>
        </p:spPr>
      </p:pic>
      <p:pic>
        <p:nvPicPr>
          <p:cNvPr id="9" name="図 8">
            <a:extLst>
              <a:ext uri="{FF2B5EF4-FFF2-40B4-BE49-F238E27FC236}">
                <a16:creationId xmlns:a16="http://schemas.microsoft.com/office/drawing/2014/main" id="{9B4C566C-4668-CF4F-80F1-D5D6CCDE276B}"/>
              </a:ext>
            </a:extLst>
          </p:cNvPr>
          <p:cNvPicPr>
            <a:picLocks noChangeAspect="1"/>
          </p:cNvPicPr>
          <p:nvPr/>
        </p:nvPicPr>
        <p:blipFill>
          <a:blip r:embed="rId3"/>
          <a:stretch>
            <a:fillRect/>
          </a:stretch>
        </p:blipFill>
        <p:spPr>
          <a:xfrm>
            <a:off x="2156055" y="8155494"/>
            <a:ext cx="1930400" cy="584200"/>
          </a:xfrm>
          <a:prstGeom prst="rect">
            <a:avLst/>
          </a:prstGeom>
        </p:spPr>
      </p:pic>
      <p:sp>
        <p:nvSpPr>
          <p:cNvPr id="3" name="正方形/長方形 2">
            <a:extLst>
              <a:ext uri="{FF2B5EF4-FFF2-40B4-BE49-F238E27FC236}">
                <a16:creationId xmlns:a16="http://schemas.microsoft.com/office/drawing/2014/main" id="{D8E96698-CFBA-D14E-AF8C-DA95DF3D163C}"/>
              </a:ext>
            </a:extLst>
          </p:cNvPr>
          <p:cNvSpPr/>
          <p:nvPr/>
        </p:nvSpPr>
        <p:spPr>
          <a:xfrm>
            <a:off x="2074330" y="8803194"/>
            <a:ext cx="4421373" cy="276999"/>
          </a:xfrm>
          <a:prstGeom prst="rect">
            <a:avLst/>
          </a:prstGeom>
        </p:spPr>
        <p:txBody>
          <a:bodyPr wrap="square">
            <a:spAutoFit/>
          </a:bodyPr>
          <a:lstStyle/>
          <a:p>
            <a:r>
              <a:rPr lang="ja-JP" altLang="en-US" sz="1200"/>
              <a:t>http://creativecommons.org/licenses/by-nc-sa/4.0</a:t>
            </a:r>
          </a:p>
        </p:txBody>
      </p:sp>
    </p:spTree>
    <p:extLst>
      <p:ext uri="{BB962C8B-B14F-4D97-AF65-F5344CB8AC3E}">
        <p14:creationId xmlns:p14="http://schemas.microsoft.com/office/powerpoint/2010/main" val="95231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ja-JP" altLang="en-US"/>
              <a:t>受入れの流れ</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1955395"/>
            <a:ext cx="3138588" cy="7929724"/>
          </a:xfrm>
        </p:spPr>
        <p:txBody>
          <a:bodyPr>
            <a:noAutofit/>
          </a:bodyPr>
          <a:lstStyle/>
          <a:p>
            <a:pPr marL="0" indent="0">
              <a:buNone/>
            </a:pPr>
            <a:r>
              <a:rPr lang="ja-JP" altLang="en-US" sz="1200"/>
              <a:t>該当宿泊者の受け入れ対象者は、コロナウィルス による発熱等発症していない、検疫強化地域からの入国者および、自主的待機者とする。</a:t>
            </a:r>
            <a:endParaRPr lang="en-US" altLang="ja-JP" sz="1200" dirty="0"/>
          </a:p>
          <a:p>
            <a:pPr marL="0" indent="0">
              <a:buNone/>
            </a:pPr>
            <a:endParaRPr lang="en-US" altLang="ja-JP" sz="1200" dirty="0"/>
          </a:p>
          <a:p>
            <a:pPr marL="0" indent="0">
              <a:buNone/>
            </a:pPr>
            <a:r>
              <a:rPr lang="ja-JP" altLang="en-US" sz="1200"/>
              <a:t>滞在者については、すべて本社にある統一窓口で管理します。</a:t>
            </a:r>
            <a:endParaRPr lang="en-US" altLang="ja-JP" sz="1200" dirty="0"/>
          </a:p>
          <a:p>
            <a:pPr marL="0" indent="0">
              <a:buNone/>
            </a:pPr>
            <a:r>
              <a:rPr lang="ja-JP" altLang="en-US" sz="1200"/>
              <a:t>施設への直接の問い合わせがあった場合には、統一窓口への連絡先を案内することとする。</a:t>
            </a:r>
            <a:endParaRPr lang="en-US" altLang="ja-JP" sz="1200" dirty="0"/>
          </a:p>
          <a:p>
            <a:pPr marL="0" indent="0">
              <a:buNone/>
            </a:pPr>
            <a:r>
              <a:rPr lang="ja-JP" altLang="en-US" sz="1200"/>
              <a:t>予約情報は、統一窓口がルールアサインや滞在中の問い合わせ受け管理を行う。</a:t>
            </a:r>
            <a:endParaRPr lang="en-US" altLang="ja-JP" sz="1200" dirty="0"/>
          </a:p>
          <a:p>
            <a:pPr marL="0" indent="0">
              <a:buNone/>
            </a:pPr>
            <a:endParaRPr lang="en-US" altLang="ja-JP" sz="1200" dirty="0"/>
          </a:p>
          <a:p>
            <a:pPr marL="0" indent="0">
              <a:buNone/>
            </a:pPr>
            <a:r>
              <a:rPr lang="ja-JP" altLang="en-US" sz="1200"/>
              <a:t>滞在者の来館情報は、専用の予約台帳の情報もしくはホテルシステムに他の滞在者と識別できるようにし管理すること。</a:t>
            </a:r>
            <a:endParaRPr lang="en-US" altLang="ja-JP" sz="1200" dirty="0"/>
          </a:p>
          <a:p>
            <a:pPr marL="0" indent="0">
              <a:buNone/>
            </a:pPr>
            <a:endParaRPr lang="en-US" altLang="ja-JP" sz="1200" dirty="0"/>
          </a:p>
          <a:p>
            <a:pPr marL="0" indent="0">
              <a:buNone/>
            </a:pPr>
            <a:r>
              <a:rPr lang="ja-JP" altLang="en-US" sz="1200"/>
              <a:t>滞在中の清掃は実施せず、事後に清掃を行う。リネン交換は、規定にある数量分を来館前に部屋置きする。</a:t>
            </a:r>
            <a:endParaRPr lang="en-US" altLang="ja-JP" sz="1200" dirty="0"/>
          </a:p>
          <a:p>
            <a:pPr marL="0" indent="0">
              <a:buNone/>
            </a:pPr>
            <a:endParaRPr lang="en-US" altLang="ja-JP" sz="1200" dirty="0"/>
          </a:p>
          <a:p>
            <a:pPr marL="0" indent="0">
              <a:buNone/>
            </a:pPr>
            <a:r>
              <a:rPr lang="ja-JP" altLang="en-US" sz="1200"/>
              <a:t>配食は、滞在者から希望分を予約受けし、自社料飲・配食事業者から配達された食事を指示にしたがい、決められた時刻に部屋前に配食する。</a:t>
            </a:r>
            <a:endParaRPr lang="en-US" altLang="ja-JP" sz="1200" dirty="0"/>
          </a:p>
          <a:p>
            <a:pPr marL="0" indent="0">
              <a:buNone/>
            </a:pPr>
            <a:endParaRPr kumimoji="1" lang="en-US" altLang="ja-JP" sz="1200" dirty="0"/>
          </a:p>
          <a:p>
            <a:pPr marL="0" indent="0">
              <a:buNone/>
            </a:pPr>
            <a:endParaRPr lang="en-US" altLang="ja-JP" sz="1200" dirty="0"/>
          </a:p>
          <a:p>
            <a:pPr marL="0" indent="0">
              <a:buNone/>
            </a:pPr>
            <a:r>
              <a:rPr lang="ja-JP" altLang="en-US" sz="1200"/>
              <a:t>滞在者入館・退館経路の消毒や、事後の清掃について、運用規定を遵守し安全を確保するととのもに、作業履歴について、専用システムに記録を行う。</a:t>
            </a:r>
            <a:endParaRPr lang="en-US" altLang="ja-JP" sz="1200" dirty="0"/>
          </a:p>
          <a:p>
            <a:pPr marL="0" indent="0">
              <a:buNone/>
            </a:pPr>
            <a:endParaRPr kumimoji="1" lang="en-US" altLang="ja-JP" sz="1200" dirty="0"/>
          </a:p>
          <a:p>
            <a:pPr marL="0" indent="0">
              <a:buNone/>
            </a:pPr>
            <a:r>
              <a:rPr lang="ja-JP" altLang="en-US" sz="1200"/>
              <a:t>発病者発生の際は、原則滞在者自身で検疫所から指定の連絡先に電話を行う。事業所は、発生が確認された（救急車到着等）場合は、統一窓口に連絡を行うこと。</a:t>
            </a:r>
            <a:r>
              <a:rPr kumimoji="1" lang="ja-JP" altLang="en-US" sz="1200"/>
              <a:t>発生後の消毒は手順に従って実施する。</a:t>
            </a:r>
            <a:endParaRPr kumimoji="1" lang="en-US" altLang="ja-JP" sz="1200" dirty="0"/>
          </a:p>
        </p:txBody>
      </p:sp>
      <p:pic>
        <p:nvPicPr>
          <p:cNvPr id="30" name="図 29">
            <a:extLst>
              <a:ext uri="{FF2B5EF4-FFF2-40B4-BE49-F238E27FC236}">
                <a16:creationId xmlns:a16="http://schemas.microsoft.com/office/drawing/2014/main" id="{09B920E5-EDE4-6940-9776-FB0D846DBE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4910" y="5617750"/>
            <a:ext cx="742184" cy="742184"/>
          </a:xfrm>
          <a:prstGeom prst="rect">
            <a:avLst/>
          </a:prstGeom>
        </p:spPr>
      </p:pic>
      <p:pic>
        <p:nvPicPr>
          <p:cNvPr id="5" name="図 4">
            <a:extLst>
              <a:ext uri="{FF2B5EF4-FFF2-40B4-BE49-F238E27FC236}">
                <a16:creationId xmlns:a16="http://schemas.microsoft.com/office/drawing/2014/main" id="{A3E01F27-8365-0540-92D5-98E3FE8D94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132" y="3188105"/>
            <a:ext cx="618347" cy="618347"/>
          </a:xfrm>
          <a:prstGeom prst="rect">
            <a:avLst/>
          </a:prstGeom>
        </p:spPr>
      </p:pic>
      <p:sp>
        <p:nvSpPr>
          <p:cNvPr id="43" name="テキスト ボックス 42">
            <a:extLst>
              <a:ext uri="{FF2B5EF4-FFF2-40B4-BE49-F238E27FC236}">
                <a16:creationId xmlns:a16="http://schemas.microsoft.com/office/drawing/2014/main" id="{9EF230C9-90C3-004F-B463-D958526E3FCE}"/>
              </a:ext>
            </a:extLst>
          </p:cNvPr>
          <p:cNvSpPr txBox="1"/>
          <p:nvPr/>
        </p:nvSpPr>
        <p:spPr>
          <a:xfrm>
            <a:off x="4925535" y="2498044"/>
            <a:ext cx="835670" cy="276999"/>
          </a:xfrm>
          <a:prstGeom prst="rect">
            <a:avLst/>
          </a:prstGeom>
          <a:noFill/>
        </p:spPr>
        <p:txBody>
          <a:bodyPr wrap="square" rtlCol="0">
            <a:spAutoFit/>
          </a:bodyPr>
          <a:lstStyle/>
          <a:p>
            <a:pPr algn="ctr"/>
            <a:r>
              <a:rPr kumimoji="1" lang="ja-JP" altLang="en-US" sz="1200"/>
              <a:t>要請</a:t>
            </a:r>
          </a:p>
        </p:txBody>
      </p:sp>
      <p:sp>
        <p:nvSpPr>
          <p:cNvPr id="44" name="下矢印 43">
            <a:extLst>
              <a:ext uri="{FF2B5EF4-FFF2-40B4-BE49-F238E27FC236}">
                <a16:creationId xmlns:a16="http://schemas.microsoft.com/office/drawing/2014/main" id="{08C35E31-403B-2349-B06F-7862FA21C122}"/>
              </a:ext>
            </a:extLst>
          </p:cNvPr>
          <p:cNvSpPr/>
          <p:nvPr/>
        </p:nvSpPr>
        <p:spPr>
          <a:xfrm>
            <a:off x="5160365" y="27877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304C383-C521-F14D-B8CD-56CA89912FD1}"/>
              </a:ext>
            </a:extLst>
          </p:cNvPr>
          <p:cNvSpPr txBox="1"/>
          <p:nvPr/>
        </p:nvSpPr>
        <p:spPr>
          <a:xfrm>
            <a:off x="4922992" y="3836514"/>
            <a:ext cx="826020"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46" name="下矢印 45">
            <a:extLst>
              <a:ext uri="{FF2B5EF4-FFF2-40B4-BE49-F238E27FC236}">
                <a16:creationId xmlns:a16="http://schemas.microsoft.com/office/drawing/2014/main" id="{5D17A893-5574-D040-BBFC-B2FC3EA88FB9}"/>
              </a:ext>
            </a:extLst>
          </p:cNvPr>
          <p:cNvSpPr/>
          <p:nvPr/>
        </p:nvSpPr>
        <p:spPr>
          <a:xfrm>
            <a:off x="5160365" y="411295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D79CA321-6282-054D-AF84-0E53C115DC59}"/>
              </a:ext>
            </a:extLst>
          </p:cNvPr>
          <p:cNvSpPr txBox="1"/>
          <p:nvPr/>
        </p:nvSpPr>
        <p:spPr>
          <a:xfrm>
            <a:off x="4754398" y="4547141"/>
            <a:ext cx="1049973" cy="276999"/>
          </a:xfrm>
          <a:prstGeom prst="rect">
            <a:avLst/>
          </a:prstGeom>
          <a:noFill/>
          <a:ln>
            <a:solidFill>
              <a:schemeClr val="tx1"/>
            </a:solidFill>
          </a:ln>
        </p:spPr>
        <p:txBody>
          <a:bodyPr wrap="square" rtlCol="0">
            <a:spAutoFit/>
          </a:bodyPr>
          <a:lstStyle/>
          <a:p>
            <a:pPr algn="ctr"/>
            <a:r>
              <a:rPr kumimoji="1" lang="ja-JP" altLang="en-US" sz="1200"/>
              <a:t>予約台帳</a:t>
            </a:r>
            <a:endParaRPr kumimoji="1" lang="en-US" altLang="ja-JP" sz="1200" dirty="0"/>
          </a:p>
        </p:txBody>
      </p:sp>
      <p:pic>
        <p:nvPicPr>
          <p:cNvPr id="48" name="図 47">
            <a:extLst>
              <a:ext uri="{FF2B5EF4-FFF2-40B4-BE49-F238E27FC236}">
                <a16:creationId xmlns:a16="http://schemas.microsoft.com/office/drawing/2014/main" id="{AEF0F79E-4FEE-7341-B562-D159A1DB9B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18932" y="355933"/>
            <a:ext cx="759401" cy="759401"/>
          </a:xfrm>
          <a:prstGeom prst="rect">
            <a:avLst/>
          </a:prstGeom>
          <a:noFill/>
        </p:spPr>
      </p:pic>
      <p:sp>
        <p:nvSpPr>
          <p:cNvPr id="49" name="テキスト ボックス 48">
            <a:extLst>
              <a:ext uri="{FF2B5EF4-FFF2-40B4-BE49-F238E27FC236}">
                <a16:creationId xmlns:a16="http://schemas.microsoft.com/office/drawing/2014/main" id="{894F7F47-9FCE-174A-AB93-1ABA919168B9}"/>
              </a:ext>
            </a:extLst>
          </p:cNvPr>
          <p:cNvSpPr txBox="1"/>
          <p:nvPr/>
        </p:nvSpPr>
        <p:spPr>
          <a:xfrm>
            <a:off x="4880797" y="1084777"/>
            <a:ext cx="835670" cy="276999"/>
          </a:xfrm>
          <a:prstGeom prst="rect">
            <a:avLst/>
          </a:prstGeom>
          <a:noFill/>
        </p:spPr>
        <p:txBody>
          <a:bodyPr wrap="square" rtlCol="0">
            <a:spAutoFit/>
          </a:bodyPr>
          <a:lstStyle/>
          <a:p>
            <a:pPr algn="ctr"/>
            <a:r>
              <a:rPr kumimoji="1" lang="ja-JP" altLang="en-US" sz="1200"/>
              <a:t>到着</a:t>
            </a:r>
          </a:p>
        </p:txBody>
      </p:sp>
      <p:sp>
        <p:nvSpPr>
          <p:cNvPr id="50" name="下矢印 49">
            <a:extLst>
              <a:ext uri="{FF2B5EF4-FFF2-40B4-BE49-F238E27FC236}">
                <a16:creationId xmlns:a16="http://schemas.microsoft.com/office/drawing/2014/main" id="{EB7D52F2-45B9-7140-B0D0-2C5B399ED24F}"/>
              </a:ext>
            </a:extLst>
          </p:cNvPr>
          <p:cNvSpPr/>
          <p:nvPr/>
        </p:nvSpPr>
        <p:spPr>
          <a:xfrm>
            <a:off x="5115627" y="142647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12DA333-61D6-C14D-93D0-318485A865F8}"/>
              </a:ext>
            </a:extLst>
          </p:cNvPr>
          <p:cNvPicPr>
            <a:picLocks noChangeAspect="1"/>
          </p:cNvPicPr>
          <p:nvPr/>
        </p:nvPicPr>
        <p:blipFill>
          <a:blip r:embed="rId6"/>
          <a:stretch>
            <a:fillRect/>
          </a:stretch>
        </p:blipFill>
        <p:spPr>
          <a:xfrm>
            <a:off x="5851895" y="6991675"/>
            <a:ext cx="684083" cy="406986"/>
          </a:xfrm>
          <a:prstGeom prst="rect">
            <a:avLst/>
          </a:prstGeom>
        </p:spPr>
      </p:pic>
      <p:pic>
        <p:nvPicPr>
          <p:cNvPr id="7" name="図 6">
            <a:extLst>
              <a:ext uri="{FF2B5EF4-FFF2-40B4-BE49-F238E27FC236}">
                <a16:creationId xmlns:a16="http://schemas.microsoft.com/office/drawing/2014/main" id="{8356524A-E6B1-0F48-9184-DE005F677B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27028" y="5487255"/>
            <a:ext cx="545863" cy="454886"/>
          </a:xfrm>
          <a:prstGeom prst="rect">
            <a:avLst/>
          </a:prstGeom>
        </p:spPr>
      </p:pic>
      <p:pic>
        <p:nvPicPr>
          <p:cNvPr id="8" name="図 7">
            <a:extLst>
              <a:ext uri="{FF2B5EF4-FFF2-40B4-BE49-F238E27FC236}">
                <a16:creationId xmlns:a16="http://schemas.microsoft.com/office/drawing/2014/main" id="{1988AD5E-FB3B-B944-9227-7BEE5DCFE6E9}"/>
              </a:ext>
            </a:extLst>
          </p:cNvPr>
          <p:cNvPicPr>
            <a:picLocks noChangeAspect="1"/>
          </p:cNvPicPr>
          <p:nvPr/>
        </p:nvPicPr>
        <p:blipFill>
          <a:blip r:embed="rId8"/>
          <a:stretch>
            <a:fillRect/>
          </a:stretch>
        </p:blipFill>
        <p:spPr>
          <a:xfrm>
            <a:off x="5851895" y="6138069"/>
            <a:ext cx="684083" cy="528216"/>
          </a:xfrm>
          <a:prstGeom prst="rect">
            <a:avLst/>
          </a:prstGeom>
        </p:spPr>
      </p:pic>
      <p:sp>
        <p:nvSpPr>
          <p:cNvPr id="53" name="テキスト ボックス 52">
            <a:extLst>
              <a:ext uri="{FF2B5EF4-FFF2-40B4-BE49-F238E27FC236}">
                <a16:creationId xmlns:a16="http://schemas.microsoft.com/office/drawing/2014/main" id="{606E97E1-A6A1-F04E-936A-56C4813EE55B}"/>
              </a:ext>
            </a:extLst>
          </p:cNvPr>
          <p:cNvSpPr txBox="1"/>
          <p:nvPr/>
        </p:nvSpPr>
        <p:spPr>
          <a:xfrm>
            <a:off x="5783119" y="6610162"/>
            <a:ext cx="835670" cy="276999"/>
          </a:xfrm>
          <a:prstGeom prst="rect">
            <a:avLst/>
          </a:prstGeom>
          <a:noFill/>
        </p:spPr>
        <p:txBody>
          <a:bodyPr wrap="square" rtlCol="0">
            <a:spAutoFit/>
          </a:bodyPr>
          <a:lstStyle/>
          <a:p>
            <a:pPr algn="ctr"/>
            <a:r>
              <a:rPr kumimoji="1" lang="ja-JP" altLang="en-US" sz="1200"/>
              <a:t>リネン</a:t>
            </a:r>
          </a:p>
        </p:txBody>
      </p:sp>
      <p:sp>
        <p:nvSpPr>
          <p:cNvPr id="54" name="テキスト ボックス 53">
            <a:extLst>
              <a:ext uri="{FF2B5EF4-FFF2-40B4-BE49-F238E27FC236}">
                <a16:creationId xmlns:a16="http://schemas.microsoft.com/office/drawing/2014/main" id="{77BCF31E-A1DE-0040-AEE1-B9C237EDD5B6}"/>
              </a:ext>
            </a:extLst>
          </p:cNvPr>
          <p:cNvSpPr txBox="1"/>
          <p:nvPr/>
        </p:nvSpPr>
        <p:spPr>
          <a:xfrm>
            <a:off x="5804371" y="5922683"/>
            <a:ext cx="835670" cy="276999"/>
          </a:xfrm>
          <a:prstGeom prst="rect">
            <a:avLst/>
          </a:prstGeom>
          <a:noFill/>
        </p:spPr>
        <p:txBody>
          <a:bodyPr wrap="square" rtlCol="0">
            <a:spAutoFit/>
          </a:bodyPr>
          <a:lstStyle/>
          <a:p>
            <a:pPr algn="ctr"/>
            <a:r>
              <a:rPr kumimoji="1" lang="ja-JP" altLang="en-US" sz="1200"/>
              <a:t>配食</a:t>
            </a:r>
          </a:p>
        </p:txBody>
      </p:sp>
      <p:sp>
        <p:nvSpPr>
          <p:cNvPr id="55" name="テキスト ボックス 54">
            <a:extLst>
              <a:ext uri="{FF2B5EF4-FFF2-40B4-BE49-F238E27FC236}">
                <a16:creationId xmlns:a16="http://schemas.microsoft.com/office/drawing/2014/main" id="{BAEAA752-6A91-1240-BA9A-D58AEE28135E}"/>
              </a:ext>
            </a:extLst>
          </p:cNvPr>
          <p:cNvSpPr txBox="1"/>
          <p:nvPr/>
        </p:nvSpPr>
        <p:spPr>
          <a:xfrm>
            <a:off x="5702887" y="7427103"/>
            <a:ext cx="953952" cy="276999"/>
          </a:xfrm>
          <a:prstGeom prst="rect">
            <a:avLst/>
          </a:prstGeom>
          <a:noFill/>
        </p:spPr>
        <p:txBody>
          <a:bodyPr wrap="square" rtlCol="0">
            <a:spAutoFit/>
          </a:bodyPr>
          <a:lstStyle/>
          <a:p>
            <a:pPr algn="ctr"/>
            <a:r>
              <a:rPr lang="ja-JP" altLang="en-US" sz="1200"/>
              <a:t>ランドリー</a:t>
            </a:r>
            <a:endParaRPr kumimoji="1" lang="ja-JP" altLang="en-US" sz="1200"/>
          </a:p>
        </p:txBody>
      </p:sp>
      <p:pic>
        <p:nvPicPr>
          <p:cNvPr id="56" name="図 55">
            <a:extLst>
              <a:ext uri="{FF2B5EF4-FFF2-40B4-BE49-F238E27FC236}">
                <a16:creationId xmlns:a16="http://schemas.microsoft.com/office/drawing/2014/main" id="{7B3DEDD1-352B-8C48-8041-04C17660A23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11173" y="7221039"/>
            <a:ext cx="869436" cy="869436"/>
          </a:xfrm>
          <a:prstGeom prst="rect">
            <a:avLst/>
          </a:prstGeom>
        </p:spPr>
      </p:pic>
      <p:sp>
        <p:nvSpPr>
          <p:cNvPr id="57" name="下矢印 56">
            <a:extLst>
              <a:ext uri="{FF2B5EF4-FFF2-40B4-BE49-F238E27FC236}">
                <a16:creationId xmlns:a16="http://schemas.microsoft.com/office/drawing/2014/main" id="{3872DE37-09E3-5B4E-BDCB-08613F559456}"/>
              </a:ext>
            </a:extLst>
          </p:cNvPr>
          <p:cNvSpPr/>
          <p:nvPr/>
        </p:nvSpPr>
        <p:spPr>
          <a:xfrm>
            <a:off x="5162886" y="676533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2C0AA9D4-F7FA-8D4B-87E8-2EA89866E4BD}"/>
              </a:ext>
            </a:extLst>
          </p:cNvPr>
          <p:cNvSpPr txBox="1"/>
          <p:nvPr/>
        </p:nvSpPr>
        <p:spPr>
          <a:xfrm>
            <a:off x="4928056" y="7049327"/>
            <a:ext cx="835670" cy="276999"/>
          </a:xfrm>
          <a:prstGeom prst="rect">
            <a:avLst/>
          </a:prstGeom>
          <a:noFill/>
        </p:spPr>
        <p:txBody>
          <a:bodyPr wrap="square" rtlCol="0">
            <a:spAutoFit/>
          </a:bodyPr>
          <a:lstStyle/>
          <a:p>
            <a:pPr algn="ctr"/>
            <a:r>
              <a:rPr lang="ja-JP" altLang="en-US" sz="1200"/>
              <a:t>出立</a:t>
            </a:r>
            <a:endParaRPr kumimoji="1" lang="ja-JP" altLang="en-US" sz="1200"/>
          </a:p>
        </p:txBody>
      </p:sp>
      <p:sp>
        <p:nvSpPr>
          <p:cNvPr id="60" name="下矢印 59">
            <a:extLst>
              <a:ext uri="{FF2B5EF4-FFF2-40B4-BE49-F238E27FC236}">
                <a16:creationId xmlns:a16="http://schemas.microsoft.com/office/drawing/2014/main" id="{A475CE3E-0965-1141-9BF2-85EA8B2A5B8E}"/>
              </a:ext>
            </a:extLst>
          </p:cNvPr>
          <p:cNvSpPr/>
          <p:nvPr/>
        </p:nvSpPr>
        <p:spPr>
          <a:xfrm rot="10800000">
            <a:off x="5160365" y="525044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6842B0CE-BD28-174B-B068-8F5B27E31D52}"/>
              </a:ext>
            </a:extLst>
          </p:cNvPr>
          <p:cNvSpPr txBox="1"/>
          <p:nvPr/>
        </p:nvSpPr>
        <p:spPr>
          <a:xfrm>
            <a:off x="4944939" y="6371043"/>
            <a:ext cx="835670" cy="276999"/>
          </a:xfrm>
          <a:prstGeom prst="rect">
            <a:avLst/>
          </a:prstGeom>
          <a:noFill/>
        </p:spPr>
        <p:txBody>
          <a:bodyPr wrap="square" rtlCol="0">
            <a:spAutoFit/>
          </a:bodyPr>
          <a:lstStyle/>
          <a:p>
            <a:pPr algn="ctr"/>
            <a:r>
              <a:rPr lang="ja-JP" altLang="en-US" sz="1200"/>
              <a:t>滞在</a:t>
            </a:r>
            <a:endParaRPr kumimoji="1" lang="ja-JP" altLang="en-US" sz="1200"/>
          </a:p>
        </p:txBody>
      </p:sp>
      <p:sp>
        <p:nvSpPr>
          <p:cNvPr id="66" name="テキスト ボックス 65">
            <a:extLst>
              <a:ext uri="{FF2B5EF4-FFF2-40B4-BE49-F238E27FC236}">
                <a16:creationId xmlns:a16="http://schemas.microsoft.com/office/drawing/2014/main" id="{2987DEAE-41B4-6A4C-BB95-8B5A80142C8E}"/>
              </a:ext>
            </a:extLst>
          </p:cNvPr>
          <p:cNvSpPr txBox="1"/>
          <p:nvPr/>
        </p:nvSpPr>
        <p:spPr>
          <a:xfrm>
            <a:off x="3724476" y="5343202"/>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7" name="テキスト ボックス 66">
            <a:extLst>
              <a:ext uri="{FF2B5EF4-FFF2-40B4-BE49-F238E27FC236}">
                <a16:creationId xmlns:a16="http://schemas.microsoft.com/office/drawing/2014/main" id="{59870414-EEC6-724F-A1AD-048D7A5D233D}"/>
              </a:ext>
            </a:extLst>
          </p:cNvPr>
          <p:cNvSpPr txBox="1"/>
          <p:nvPr/>
        </p:nvSpPr>
        <p:spPr>
          <a:xfrm>
            <a:off x="3780805" y="5534896"/>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cxnSp>
        <p:nvCxnSpPr>
          <p:cNvPr id="68" name="カギ線コネクタ 67">
            <a:extLst>
              <a:ext uri="{FF2B5EF4-FFF2-40B4-BE49-F238E27FC236}">
                <a16:creationId xmlns:a16="http://schemas.microsoft.com/office/drawing/2014/main" id="{C064824B-808D-8C46-85A1-C7F364CBA505}"/>
              </a:ext>
            </a:extLst>
          </p:cNvPr>
          <p:cNvCxnSpPr>
            <a:cxnSpLocks/>
            <a:stCxn id="5" idx="1"/>
            <a:endCxn id="67" idx="1"/>
          </p:cNvCxnSpPr>
          <p:nvPr/>
        </p:nvCxnSpPr>
        <p:spPr>
          <a:xfrm rot="10800000" flipV="1">
            <a:off x="3780806" y="3497279"/>
            <a:ext cx="1215327" cy="2268450"/>
          </a:xfrm>
          <a:prstGeom prst="bentConnector3">
            <a:avLst>
              <a:gd name="adj1" fmla="val 11881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A1DE11E-2F42-A547-8C82-410E28F5BA19}"/>
              </a:ext>
            </a:extLst>
          </p:cNvPr>
          <p:cNvSpPr txBox="1"/>
          <p:nvPr/>
        </p:nvSpPr>
        <p:spPr>
          <a:xfrm>
            <a:off x="3834487" y="3358778"/>
            <a:ext cx="964312"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pic>
        <p:nvPicPr>
          <p:cNvPr id="71" name="図 70">
            <a:extLst>
              <a:ext uri="{FF2B5EF4-FFF2-40B4-BE49-F238E27FC236}">
                <a16:creationId xmlns:a16="http://schemas.microsoft.com/office/drawing/2014/main" id="{EAF6A746-3F9D-734E-B070-05D40B7453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20294" y="6407825"/>
            <a:ext cx="898481" cy="898481"/>
          </a:xfrm>
          <a:prstGeom prst="rect">
            <a:avLst/>
          </a:prstGeom>
        </p:spPr>
      </p:pic>
      <p:pic>
        <p:nvPicPr>
          <p:cNvPr id="72" name="図 71">
            <a:extLst>
              <a:ext uri="{FF2B5EF4-FFF2-40B4-BE49-F238E27FC236}">
                <a16:creationId xmlns:a16="http://schemas.microsoft.com/office/drawing/2014/main" id="{FB2273B2-472D-9C42-A592-BFC81116F155}"/>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9102" r="23054"/>
          <a:stretch/>
        </p:blipFill>
        <p:spPr>
          <a:xfrm>
            <a:off x="3973215" y="7391573"/>
            <a:ext cx="796605" cy="853989"/>
          </a:xfrm>
          <a:prstGeom prst="rect">
            <a:avLst/>
          </a:prstGeom>
        </p:spPr>
      </p:pic>
      <p:sp>
        <p:nvSpPr>
          <p:cNvPr id="73" name="下矢印 72">
            <a:extLst>
              <a:ext uri="{FF2B5EF4-FFF2-40B4-BE49-F238E27FC236}">
                <a16:creationId xmlns:a16="http://schemas.microsoft.com/office/drawing/2014/main" id="{8A257A60-1B9F-4F46-9AF0-FD05D808980E}"/>
              </a:ext>
            </a:extLst>
          </p:cNvPr>
          <p:cNvSpPr/>
          <p:nvPr/>
        </p:nvSpPr>
        <p:spPr>
          <a:xfrm>
            <a:off x="4215723" y="72210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下矢印 73">
            <a:extLst>
              <a:ext uri="{FF2B5EF4-FFF2-40B4-BE49-F238E27FC236}">
                <a16:creationId xmlns:a16="http://schemas.microsoft.com/office/drawing/2014/main" id="{D4B789D4-186A-F549-8034-00CCA5102F1A}"/>
              </a:ext>
            </a:extLst>
          </p:cNvPr>
          <p:cNvSpPr/>
          <p:nvPr/>
        </p:nvSpPr>
        <p:spPr>
          <a:xfrm>
            <a:off x="4215723" y="609460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十字形 75">
            <a:extLst>
              <a:ext uri="{FF2B5EF4-FFF2-40B4-BE49-F238E27FC236}">
                <a16:creationId xmlns:a16="http://schemas.microsoft.com/office/drawing/2014/main" id="{B77B1C30-0131-0344-AAA0-A8DEAFA7AAAD}"/>
              </a:ext>
            </a:extLst>
          </p:cNvPr>
          <p:cNvSpPr/>
          <p:nvPr/>
        </p:nvSpPr>
        <p:spPr>
          <a:xfrm rot="18900000">
            <a:off x="5902835" y="6935676"/>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E5D3E982-E6F2-6440-A18C-3382253FD148}"/>
              </a:ext>
            </a:extLst>
          </p:cNvPr>
          <p:cNvSpPr txBox="1"/>
          <p:nvPr/>
        </p:nvSpPr>
        <p:spPr>
          <a:xfrm>
            <a:off x="4754398" y="4866783"/>
            <a:ext cx="1049973" cy="230832"/>
          </a:xfrm>
          <a:prstGeom prst="rect">
            <a:avLst/>
          </a:prstGeom>
          <a:noFill/>
          <a:ln>
            <a:solidFill>
              <a:schemeClr val="tx1"/>
            </a:solidFill>
          </a:ln>
        </p:spPr>
        <p:txBody>
          <a:bodyPr wrap="square" rtlCol="0">
            <a:spAutoFit/>
          </a:bodyPr>
          <a:lstStyle/>
          <a:p>
            <a:pPr algn="ctr"/>
            <a:r>
              <a:rPr kumimoji="1" lang="ja-JP" altLang="en-US" sz="900"/>
              <a:t>ホテルシステム</a:t>
            </a:r>
            <a:endParaRPr kumimoji="1" lang="en-US" altLang="ja-JP" sz="900" dirty="0"/>
          </a:p>
        </p:txBody>
      </p:sp>
      <p:sp>
        <p:nvSpPr>
          <p:cNvPr id="20" name="正方形/長方形 19">
            <a:extLst>
              <a:ext uri="{FF2B5EF4-FFF2-40B4-BE49-F238E27FC236}">
                <a16:creationId xmlns:a16="http://schemas.microsoft.com/office/drawing/2014/main" id="{F9181139-5BC8-3D43-B0E4-4D27F51817F4}"/>
              </a:ext>
            </a:extLst>
          </p:cNvPr>
          <p:cNvSpPr/>
          <p:nvPr/>
        </p:nvSpPr>
        <p:spPr>
          <a:xfrm>
            <a:off x="171249" y="1857927"/>
            <a:ext cx="313742" cy="788172"/>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対象者</a:t>
            </a:r>
            <a:endParaRPr kumimoji="1" lang="ja-JP" altLang="en-US" sz="900">
              <a:solidFill>
                <a:schemeClr val="tx1">
                  <a:lumMod val="65000"/>
                  <a:lumOff val="35000"/>
                </a:schemeClr>
              </a:solidFill>
            </a:endParaRPr>
          </a:p>
        </p:txBody>
      </p:sp>
      <p:sp>
        <p:nvSpPr>
          <p:cNvPr id="80" name="正方形/長方形 79">
            <a:extLst>
              <a:ext uri="{FF2B5EF4-FFF2-40B4-BE49-F238E27FC236}">
                <a16:creationId xmlns:a16="http://schemas.microsoft.com/office/drawing/2014/main" id="{348B4959-46C3-9544-AB63-F8BB3324A1AC}"/>
              </a:ext>
            </a:extLst>
          </p:cNvPr>
          <p:cNvSpPr/>
          <p:nvPr/>
        </p:nvSpPr>
        <p:spPr>
          <a:xfrm>
            <a:off x="171249" y="2687659"/>
            <a:ext cx="313742" cy="1849053"/>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受付</a:t>
            </a:r>
          </a:p>
        </p:txBody>
      </p:sp>
      <p:sp>
        <p:nvSpPr>
          <p:cNvPr id="81" name="正方形/長方形 80">
            <a:extLst>
              <a:ext uri="{FF2B5EF4-FFF2-40B4-BE49-F238E27FC236}">
                <a16:creationId xmlns:a16="http://schemas.microsoft.com/office/drawing/2014/main" id="{B686A7C5-A588-9941-9852-10B5C924BFDB}"/>
              </a:ext>
            </a:extLst>
          </p:cNvPr>
          <p:cNvSpPr/>
          <p:nvPr/>
        </p:nvSpPr>
        <p:spPr>
          <a:xfrm>
            <a:off x="171249" y="4579746"/>
            <a:ext cx="313742" cy="714947"/>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滞在管理</a:t>
            </a:r>
          </a:p>
        </p:txBody>
      </p:sp>
      <p:sp>
        <p:nvSpPr>
          <p:cNvPr id="82" name="正方形/長方形 81">
            <a:extLst>
              <a:ext uri="{FF2B5EF4-FFF2-40B4-BE49-F238E27FC236}">
                <a16:creationId xmlns:a16="http://schemas.microsoft.com/office/drawing/2014/main" id="{FA837937-837C-DD4B-A7C2-2B692EC75D96}"/>
              </a:ext>
            </a:extLst>
          </p:cNvPr>
          <p:cNvSpPr/>
          <p:nvPr/>
        </p:nvSpPr>
        <p:spPr>
          <a:xfrm>
            <a:off x="171249" y="5340716"/>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リネン清掃</a:t>
            </a:r>
          </a:p>
        </p:txBody>
      </p:sp>
      <p:sp>
        <p:nvSpPr>
          <p:cNvPr id="83" name="正方形/長方形 82">
            <a:extLst>
              <a:ext uri="{FF2B5EF4-FFF2-40B4-BE49-F238E27FC236}">
                <a16:creationId xmlns:a16="http://schemas.microsoft.com/office/drawing/2014/main" id="{E20113AE-B7C8-EA45-8D79-881A7E2B4BEC}"/>
              </a:ext>
            </a:extLst>
          </p:cNvPr>
          <p:cNvSpPr/>
          <p:nvPr/>
        </p:nvSpPr>
        <p:spPr>
          <a:xfrm>
            <a:off x="154217" y="6288982"/>
            <a:ext cx="330774" cy="1102591"/>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配食</a:t>
            </a:r>
          </a:p>
        </p:txBody>
      </p:sp>
      <p:sp>
        <p:nvSpPr>
          <p:cNvPr id="84" name="正方形/長方形 83">
            <a:extLst>
              <a:ext uri="{FF2B5EF4-FFF2-40B4-BE49-F238E27FC236}">
                <a16:creationId xmlns:a16="http://schemas.microsoft.com/office/drawing/2014/main" id="{C96E1437-E5E7-3E42-AB50-BB2F3DF14C4C}"/>
              </a:ext>
            </a:extLst>
          </p:cNvPr>
          <p:cNvSpPr/>
          <p:nvPr/>
        </p:nvSpPr>
        <p:spPr>
          <a:xfrm>
            <a:off x="171249" y="7438717"/>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環境衛生</a:t>
            </a:r>
            <a:endParaRPr kumimoji="1" lang="ja-JP" altLang="en-US" sz="900">
              <a:solidFill>
                <a:schemeClr val="tx1">
                  <a:lumMod val="65000"/>
                  <a:lumOff val="35000"/>
                </a:schemeClr>
              </a:solidFill>
            </a:endParaRPr>
          </a:p>
        </p:txBody>
      </p:sp>
      <p:sp>
        <p:nvSpPr>
          <p:cNvPr id="85" name="正方形/長方形 84">
            <a:extLst>
              <a:ext uri="{FF2B5EF4-FFF2-40B4-BE49-F238E27FC236}">
                <a16:creationId xmlns:a16="http://schemas.microsoft.com/office/drawing/2014/main" id="{6082CD78-CF4A-4648-9F51-FF553F1FD80F}"/>
              </a:ext>
            </a:extLst>
          </p:cNvPr>
          <p:cNvSpPr/>
          <p:nvPr/>
        </p:nvSpPr>
        <p:spPr>
          <a:xfrm>
            <a:off x="154217" y="8386983"/>
            <a:ext cx="330774" cy="1248084"/>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発症対応</a:t>
            </a:r>
            <a:endParaRPr kumimoji="1" lang="ja-JP" altLang="en-US" sz="900">
              <a:solidFill>
                <a:schemeClr val="tx1">
                  <a:lumMod val="65000"/>
                  <a:lumOff val="35000"/>
                </a:schemeClr>
              </a:solidFill>
            </a:endParaRPr>
          </a:p>
        </p:txBody>
      </p:sp>
      <p:sp>
        <p:nvSpPr>
          <p:cNvPr id="9" name="スライド番号プレースホルダー 8">
            <a:extLst>
              <a:ext uri="{FF2B5EF4-FFF2-40B4-BE49-F238E27FC236}">
                <a16:creationId xmlns:a16="http://schemas.microsoft.com/office/drawing/2014/main" id="{F713722F-B83A-EF4B-AE6C-6503C74288BE}"/>
              </a:ext>
            </a:extLst>
          </p:cNvPr>
          <p:cNvSpPr>
            <a:spLocks noGrp="1"/>
          </p:cNvSpPr>
          <p:nvPr>
            <p:ph type="sldNum" sz="quarter" idx="12"/>
          </p:nvPr>
        </p:nvSpPr>
        <p:spPr/>
        <p:txBody>
          <a:bodyPr/>
          <a:lstStyle/>
          <a:p>
            <a:fld id="{D26F39CE-828E-974C-A2DD-8D56C23B278A}" type="slidenum">
              <a:rPr kumimoji="1" lang="ja-JP" altLang="en-US" smtClean="0"/>
              <a:t>10</a:t>
            </a:fld>
            <a:endParaRPr kumimoji="1" lang="ja-JP" altLang="en-US"/>
          </a:p>
        </p:txBody>
      </p:sp>
      <p:pic>
        <p:nvPicPr>
          <p:cNvPr id="51" name="図 50">
            <a:extLst>
              <a:ext uri="{FF2B5EF4-FFF2-40B4-BE49-F238E27FC236}">
                <a16:creationId xmlns:a16="http://schemas.microsoft.com/office/drawing/2014/main" id="{8DFC3F67-4EBE-6542-A5D0-E70192BD89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53299" y="1651388"/>
            <a:ext cx="869436" cy="869436"/>
          </a:xfrm>
          <a:prstGeom prst="rect">
            <a:avLst/>
          </a:prstGeom>
        </p:spPr>
      </p:pic>
    </p:spTree>
    <p:extLst>
      <p:ext uri="{BB962C8B-B14F-4D97-AF65-F5344CB8AC3E}">
        <p14:creationId xmlns:p14="http://schemas.microsoft.com/office/powerpoint/2010/main" val="160046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39A9ED42-C03C-384B-967D-1D703C2C23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2687" y="7362583"/>
            <a:ext cx="869436" cy="869436"/>
          </a:xfrm>
          <a:prstGeom prst="rect">
            <a:avLst/>
          </a:prstGeom>
        </p:spPr>
      </p:pic>
      <p:cxnSp>
        <p:nvCxnSpPr>
          <p:cNvPr id="70" name="直線矢印コネクタ 69">
            <a:extLst>
              <a:ext uri="{FF2B5EF4-FFF2-40B4-BE49-F238E27FC236}">
                <a16:creationId xmlns:a16="http://schemas.microsoft.com/office/drawing/2014/main" id="{41E34F9C-57F9-304B-B3C0-4C3C77BC3153}"/>
              </a:ext>
            </a:extLst>
          </p:cNvPr>
          <p:cNvCxnSpPr>
            <a:cxnSpLocks/>
          </p:cNvCxnSpPr>
          <p:nvPr/>
        </p:nvCxnSpPr>
        <p:spPr>
          <a:xfrm flipH="1">
            <a:off x="3429000" y="8232394"/>
            <a:ext cx="19104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6-1. </a:t>
            </a:r>
            <a:r>
              <a:rPr lang="ja-JP" altLang="en-US"/>
              <a:t>予約受け</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7" y="2266868"/>
            <a:ext cx="6119741" cy="4917704"/>
          </a:xfrm>
        </p:spPr>
        <p:txBody>
          <a:bodyPr>
            <a:normAutofit/>
          </a:bodyPr>
          <a:lstStyle/>
          <a:p>
            <a:pPr marL="0" indent="0">
              <a:buNone/>
            </a:pPr>
            <a:r>
              <a:rPr lang="ja-JP" altLang="en-US" sz="1400">
                <a:latin typeface="+mj-ea"/>
                <a:ea typeface="+mj-ea"/>
              </a:rPr>
              <a:t>統一窓口は、要請者から宿泊希望の連絡があった際に、代表者、宿泊者氏名、人数、滞在日について申し込みを受ける。</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対象施設に</a:t>
            </a:r>
            <a:r>
              <a:rPr lang="ja-JP" altLang="en-US" sz="1400">
                <a:latin typeface="+mj-ea"/>
                <a:ea typeface="+mj-ea"/>
              </a:rPr>
              <a:t>空室</a:t>
            </a:r>
            <a:r>
              <a:rPr kumimoji="1" lang="ja-JP" altLang="en-US" sz="1400">
                <a:latin typeface="+mj-ea"/>
                <a:ea typeface="+mj-ea"/>
              </a:rPr>
              <a:t>がある場合、仮予約を発行し宿泊担当者へ予約受けについて問題がないか確認を行う。</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施設側で受け入れが承諾された場合、本予約とし要請者へ、本予約について連絡をする。</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受け入れが難しい場合、他施設の状況を確認し、他施設での受け入れも含め可能人数を調整すること。</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統一窓口は、</a:t>
            </a:r>
            <a:r>
              <a:rPr kumimoji="1" lang="ja-JP" altLang="en-US" sz="1400">
                <a:latin typeface="+mj-ea"/>
                <a:ea typeface="+mj-ea"/>
              </a:rPr>
              <a:t>予約情報は</a:t>
            </a:r>
            <a:r>
              <a:rPr lang="ja-JP" altLang="en-US" sz="1400">
                <a:latin typeface="+mj-ea"/>
                <a:ea typeface="+mj-ea"/>
              </a:rPr>
              <a:t>専用の予約台帳もしくはホテルシステムを使用し</a:t>
            </a:r>
            <a:r>
              <a:rPr kumimoji="1" lang="ja-JP" altLang="en-US" sz="1400">
                <a:latin typeface="+mj-ea"/>
                <a:ea typeface="+mj-ea"/>
              </a:rPr>
              <a:t>、他の滞在者を区別がわかるように管理する</a:t>
            </a:r>
            <a:r>
              <a:rPr lang="ja-JP" altLang="en-US" sz="1400">
                <a:latin typeface="+mj-ea"/>
                <a:ea typeface="+mj-ea"/>
              </a:rPr>
              <a:t>。</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施設では、予約情報詳細を参照し、到着予定者の確認と受け入れの体制を整える。</a:t>
            </a:r>
            <a:endParaRPr kumimoji="1" lang="en-US" altLang="ja-JP" sz="1400" dirty="0">
              <a:latin typeface="+mj-ea"/>
              <a:ea typeface="+mj-ea"/>
            </a:endParaRPr>
          </a:p>
        </p:txBody>
      </p:sp>
      <p:sp>
        <p:nvSpPr>
          <p:cNvPr id="47" name="角丸四角形 46">
            <a:extLst>
              <a:ext uri="{FF2B5EF4-FFF2-40B4-BE49-F238E27FC236}">
                <a16:creationId xmlns:a16="http://schemas.microsoft.com/office/drawing/2014/main" id="{4CEA7923-727E-2243-BE2C-D1CE6BF81D7C}"/>
              </a:ext>
            </a:extLst>
          </p:cNvPr>
          <p:cNvSpPr/>
          <p:nvPr/>
        </p:nvSpPr>
        <p:spPr>
          <a:xfrm>
            <a:off x="519597" y="352096"/>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予約管理は、</a:t>
            </a:r>
            <a:r>
              <a:rPr lang="ja-JP" altLang="en-US" sz="1600"/>
              <a:t>統一窓口で管理します。</a:t>
            </a:r>
            <a:endParaRPr kumimoji="1" lang="ja-JP" altLang="en-US" sz="1600">
              <a:solidFill>
                <a:schemeClr val="bg1"/>
              </a:solidFill>
            </a:endParaRPr>
          </a:p>
        </p:txBody>
      </p:sp>
      <p:pic>
        <p:nvPicPr>
          <p:cNvPr id="51" name="図 50">
            <a:extLst>
              <a:ext uri="{FF2B5EF4-FFF2-40B4-BE49-F238E27FC236}">
                <a16:creationId xmlns:a16="http://schemas.microsoft.com/office/drawing/2014/main" id="{774AA8B2-54CA-6A4A-A4E1-9A8E6A7E62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9406" y="7336646"/>
            <a:ext cx="742184" cy="742184"/>
          </a:xfrm>
          <a:prstGeom prst="rect">
            <a:avLst/>
          </a:prstGeom>
        </p:spPr>
      </p:pic>
      <p:sp>
        <p:nvSpPr>
          <p:cNvPr id="52" name="テキスト ボックス 51">
            <a:extLst>
              <a:ext uri="{FF2B5EF4-FFF2-40B4-BE49-F238E27FC236}">
                <a16:creationId xmlns:a16="http://schemas.microsoft.com/office/drawing/2014/main" id="{5EE2BDE8-099C-5D48-9218-A17E7364BF1A}"/>
              </a:ext>
            </a:extLst>
          </p:cNvPr>
          <p:cNvSpPr txBox="1"/>
          <p:nvPr/>
        </p:nvSpPr>
        <p:spPr>
          <a:xfrm>
            <a:off x="5225821" y="8143356"/>
            <a:ext cx="1048395" cy="276999"/>
          </a:xfrm>
          <a:prstGeom prst="rect">
            <a:avLst/>
          </a:prstGeom>
          <a:noFill/>
        </p:spPr>
        <p:txBody>
          <a:bodyPr wrap="square" rtlCol="0">
            <a:spAutoFit/>
          </a:bodyPr>
          <a:lstStyle/>
          <a:p>
            <a:pPr algn="ctr"/>
            <a:r>
              <a:rPr kumimoji="1" lang="ja-JP" altLang="en-US" sz="1200"/>
              <a:t>事業所</a:t>
            </a:r>
          </a:p>
        </p:txBody>
      </p:sp>
      <p:pic>
        <p:nvPicPr>
          <p:cNvPr id="53" name="図 52">
            <a:extLst>
              <a:ext uri="{FF2B5EF4-FFF2-40B4-BE49-F238E27FC236}">
                <a16:creationId xmlns:a16="http://schemas.microsoft.com/office/drawing/2014/main" id="{D1A16372-F581-8F47-BB2F-BC3952F2C6F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45703" y="7398565"/>
            <a:ext cx="618347" cy="618347"/>
          </a:xfrm>
          <a:prstGeom prst="rect">
            <a:avLst/>
          </a:prstGeom>
        </p:spPr>
      </p:pic>
      <p:sp>
        <p:nvSpPr>
          <p:cNvPr id="54" name="テキスト ボックス 53">
            <a:extLst>
              <a:ext uri="{FF2B5EF4-FFF2-40B4-BE49-F238E27FC236}">
                <a16:creationId xmlns:a16="http://schemas.microsoft.com/office/drawing/2014/main" id="{9CEFE07A-3820-2648-AFE8-038D19FBF972}"/>
              </a:ext>
            </a:extLst>
          </p:cNvPr>
          <p:cNvSpPr txBox="1"/>
          <p:nvPr/>
        </p:nvSpPr>
        <p:spPr>
          <a:xfrm>
            <a:off x="2239124" y="8051024"/>
            <a:ext cx="1193184" cy="276999"/>
          </a:xfrm>
          <a:prstGeom prst="rect">
            <a:avLst/>
          </a:prstGeom>
          <a:noFill/>
        </p:spPr>
        <p:txBody>
          <a:bodyPr wrap="square" rtlCol="0">
            <a:spAutoFit/>
          </a:bodyPr>
          <a:lstStyle/>
          <a:p>
            <a:pPr algn="ctr"/>
            <a:r>
              <a:rPr lang="ja-JP" altLang="en-US" sz="1200">
                <a:latin typeface="+mj-ea"/>
              </a:rPr>
              <a:t>統一窓口</a:t>
            </a:r>
            <a:endParaRPr kumimoji="1" lang="ja-JP" altLang="en-US" sz="1200"/>
          </a:p>
        </p:txBody>
      </p:sp>
      <p:sp>
        <p:nvSpPr>
          <p:cNvPr id="56" name="テキスト ボックス 55">
            <a:extLst>
              <a:ext uri="{FF2B5EF4-FFF2-40B4-BE49-F238E27FC236}">
                <a16:creationId xmlns:a16="http://schemas.microsoft.com/office/drawing/2014/main" id="{C0A6519E-25A5-614B-B10C-6B9F1ED45A8C}"/>
              </a:ext>
            </a:extLst>
          </p:cNvPr>
          <p:cNvSpPr txBox="1"/>
          <p:nvPr/>
        </p:nvSpPr>
        <p:spPr>
          <a:xfrm>
            <a:off x="229095" y="8153326"/>
            <a:ext cx="1295618" cy="276999"/>
          </a:xfrm>
          <a:prstGeom prst="rect">
            <a:avLst/>
          </a:prstGeom>
          <a:noFill/>
          <a:ln>
            <a:noFill/>
          </a:ln>
        </p:spPr>
        <p:txBody>
          <a:bodyPr wrap="square" rtlCol="0">
            <a:spAutoFit/>
          </a:bodyPr>
          <a:lstStyle/>
          <a:p>
            <a:pPr algn="ctr"/>
            <a:r>
              <a:rPr lang="ja-JP" altLang="en-US" sz="1200"/>
              <a:t>滞在要請者</a:t>
            </a:r>
            <a:endParaRPr kumimoji="1" lang="en-US" altLang="ja-JP" sz="1200" dirty="0"/>
          </a:p>
        </p:txBody>
      </p:sp>
      <p:cxnSp>
        <p:nvCxnSpPr>
          <p:cNvPr id="60" name="直線矢印コネクタ 59">
            <a:extLst>
              <a:ext uri="{FF2B5EF4-FFF2-40B4-BE49-F238E27FC236}">
                <a16:creationId xmlns:a16="http://schemas.microsoft.com/office/drawing/2014/main" id="{53B9F9B3-81BA-794F-A028-2113EB905A03}"/>
              </a:ext>
            </a:extLst>
          </p:cNvPr>
          <p:cNvCxnSpPr>
            <a:cxnSpLocks/>
            <a:stCxn id="53" idx="1"/>
          </p:cNvCxnSpPr>
          <p:nvPr/>
        </p:nvCxnSpPr>
        <p:spPr>
          <a:xfrm flipH="1" flipV="1">
            <a:off x="1173866" y="7707738"/>
            <a:ext cx="127183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953AE788-3499-5B49-A0D6-0BE7C104A27F}"/>
              </a:ext>
            </a:extLst>
          </p:cNvPr>
          <p:cNvCxnSpPr>
            <a:cxnSpLocks/>
            <a:stCxn id="51" idx="1"/>
            <a:endCxn id="53" idx="3"/>
          </p:cNvCxnSpPr>
          <p:nvPr/>
        </p:nvCxnSpPr>
        <p:spPr>
          <a:xfrm flipH="1">
            <a:off x="3064050" y="7707738"/>
            <a:ext cx="227535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2D2400A-2A28-1549-812A-216800A6C957}"/>
              </a:ext>
            </a:extLst>
          </p:cNvPr>
          <p:cNvSpPr txBox="1"/>
          <p:nvPr/>
        </p:nvSpPr>
        <p:spPr>
          <a:xfrm>
            <a:off x="1373170" y="7602382"/>
            <a:ext cx="908371" cy="276999"/>
          </a:xfrm>
          <a:prstGeom prst="rect">
            <a:avLst/>
          </a:prstGeom>
          <a:solidFill>
            <a:schemeClr val="bg1"/>
          </a:solidFill>
        </p:spPr>
        <p:txBody>
          <a:bodyPr wrap="square" rtlCol="0">
            <a:spAutoFit/>
          </a:bodyPr>
          <a:lstStyle/>
          <a:p>
            <a:pPr algn="ctr"/>
            <a:r>
              <a:rPr lang="ja-JP" altLang="en-US" sz="1200">
                <a:latin typeface="+mj-ea"/>
                <a:ea typeface="+mj-ea"/>
              </a:rPr>
              <a:t>予約手配</a:t>
            </a:r>
            <a:endParaRPr kumimoji="1" lang="ja-JP" altLang="en-US" sz="1200">
              <a:latin typeface="+mj-ea"/>
              <a:ea typeface="+mj-ea"/>
            </a:endParaRPr>
          </a:p>
        </p:txBody>
      </p:sp>
      <p:sp>
        <p:nvSpPr>
          <p:cNvPr id="65" name="テキスト ボックス 64">
            <a:extLst>
              <a:ext uri="{FF2B5EF4-FFF2-40B4-BE49-F238E27FC236}">
                <a16:creationId xmlns:a16="http://schemas.microsoft.com/office/drawing/2014/main" id="{FA0C236E-594B-9E47-858D-096069279720}"/>
              </a:ext>
            </a:extLst>
          </p:cNvPr>
          <p:cNvSpPr txBox="1"/>
          <p:nvPr/>
        </p:nvSpPr>
        <p:spPr>
          <a:xfrm>
            <a:off x="4130926" y="7602382"/>
            <a:ext cx="908371" cy="276999"/>
          </a:xfrm>
          <a:prstGeom prst="rect">
            <a:avLst/>
          </a:prstGeom>
          <a:solidFill>
            <a:schemeClr val="bg1"/>
          </a:solidFill>
        </p:spPr>
        <p:txBody>
          <a:bodyPr wrap="square" rtlCol="0">
            <a:spAutoFit/>
          </a:bodyPr>
          <a:lstStyle/>
          <a:p>
            <a:pPr algn="ctr"/>
            <a:r>
              <a:rPr kumimoji="1" lang="ja-JP" altLang="en-US" sz="1200">
                <a:latin typeface="+mj-ea"/>
                <a:ea typeface="+mj-ea"/>
              </a:rPr>
              <a:t>予約台帳</a:t>
            </a:r>
          </a:p>
        </p:txBody>
      </p:sp>
      <p:pic>
        <p:nvPicPr>
          <p:cNvPr id="68" name="図 67">
            <a:extLst>
              <a:ext uri="{FF2B5EF4-FFF2-40B4-BE49-F238E27FC236}">
                <a16:creationId xmlns:a16="http://schemas.microsoft.com/office/drawing/2014/main" id="{F757AE35-5F04-FB48-B76F-E17046FBAA8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6445" y="8007023"/>
            <a:ext cx="457331" cy="457331"/>
          </a:xfrm>
          <a:prstGeom prst="rect">
            <a:avLst/>
          </a:prstGeom>
        </p:spPr>
      </p:pic>
      <p:sp>
        <p:nvSpPr>
          <p:cNvPr id="69" name="テキスト ボックス 68">
            <a:extLst>
              <a:ext uri="{FF2B5EF4-FFF2-40B4-BE49-F238E27FC236}">
                <a16:creationId xmlns:a16="http://schemas.microsoft.com/office/drawing/2014/main" id="{7B4AC21D-26AA-5B40-8988-46DD223073AC}"/>
              </a:ext>
            </a:extLst>
          </p:cNvPr>
          <p:cNvSpPr txBox="1"/>
          <p:nvPr/>
        </p:nvSpPr>
        <p:spPr>
          <a:xfrm>
            <a:off x="3877056" y="8464354"/>
            <a:ext cx="1348765" cy="276999"/>
          </a:xfrm>
          <a:prstGeom prst="rect">
            <a:avLst/>
          </a:prstGeom>
          <a:noFill/>
        </p:spPr>
        <p:txBody>
          <a:bodyPr wrap="square" rtlCol="0">
            <a:spAutoFit/>
          </a:bodyPr>
          <a:lstStyle/>
          <a:p>
            <a:pPr algn="ctr"/>
            <a:r>
              <a:rPr kumimoji="1" lang="ja-JP" altLang="en-US" sz="1200"/>
              <a:t>ホテルシステム</a:t>
            </a:r>
          </a:p>
        </p:txBody>
      </p:sp>
      <p:sp>
        <p:nvSpPr>
          <p:cNvPr id="4" name="スライド番号プレースホルダー 3">
            <a:extLst>
              <a:ext uri="{FF2B5EF4-FFF2-40B4-BE49-F238E27FC236}">
                <a16:creationId xmlns:a16="http://schemas.microsoft.com/office/drawing/2014/main" id="{A2834B84-7CED-9A4B-BDE6-094C3736B8B5}"/>
              </a:ext>
            </a:extLst>
          </p:cNvPr>
          <p:cNvSpPr>
            <a:spLocks noGrp="1"/>
          </p:cNvSpPr>
          <p:nvPr>
            <p:ph type="sldNum" sz="quarter" idx="12"/>
          </p:nvPr>
        </p:nvSpPr>
        <p:spPr/>
        <p:txBody>
          <a:bodyPr/>
          <a:lstStyle/>
          <a:p>
            <a:fld id="{D26F39CE-828E-974C-A2DD-8D56C23B278A}" type="slidenum">
              <a:rPr kumimoji="1" lang="ja-JP" altLang="en-US" smtClean="0"/>
              <a:t>11</a:t>
            </a:fld>
            <a:endParaRPr kumimoji="1" lang="ja-JP" altLang="en-US"/>
          </a:p>
        </p:txBody>
      </p:sp>
      <p:pic>
        <p:nvPicPr>
          <p:cNvPr id="27" name="図 26">
            <a:extLst>
              <a:ext uri="{FF2B5EF4-FFF2-40B4-BE49-F238E27FC236}">
                <a16:creationId xmlns:a16="http://schemas.microsoft.com/office/drawing/2014/main" id="{8318A54F-B0A5-374E-A866-29791A59361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75019" y="6981021"/>
            <a:ext cx="538757" cy="538757"/>
          </a:xfrm>
          <a:prstGeom prst="rect">
            <a:avLst/>
          </a:prstGeom>
        </p:spPr>
      </p:pic>
    </p:spTree>
    <p:extLst>
      <p:ext uri="{BB962C8B-B14F-4D97-AF65-F5344CB8AC3E}">
        <p14:creationId xmlns:p14="http://schemas.microsoft.com/office/powerpoint/2010/main" val="9164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7-2. </a:t>
            </a:r>
            <a:r>
              <a:rPr lang="ja-JP" altLang="en-US"/>
              <a:t>到着</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5633549"/>
          </a:xfrm>
        </p:spPr>
        <p:txBody>
          <a:bodyPr>
            <a:normAutofit/>
          </a:bodyPr>
          <a:lstStyle/>
          <a:p>
            <a:pPr marL="0" indent="0">
              <a:buNone/>
            </a:pPr>
            <a:r>
              <a:rPr kumimoji="1" lang="ja-JP" altLang="en-US" sz="1200"/>
              <a:t>滞在者が到着した際には、指定する入り口より入館をするよう案内を行う。</a:t>
            </a:r>
            <a:endParaRPr kumimoji="1" lang="en-US" altLang="ja-JP" sz="1200" dirty="0"/>
          </a:p>
          <a:p>
            <a:pPr marL="0" indent="0">
              <a:buNone/>
            </a:pPr>
            <a:endParaRPr lang="en-US" altLang="ja-JP" sz="1200" dirty="0"/>
          </a:p>
          <a:p>
            <a:pPr marL="0" indent="0">
              <a:buNone/>
            </a:pPr>
            <a:r>
              <a:rPr lang="ja-JP" altLang="en-US" sz="1200"/>
              <a:t>接触を行わないために、チェックインは実施せず、滞在部屋の言い渡しのみを行い、「自主滞在時のご案内書」を自身でピックアップしてもらう。</a:t>
            </a:r>
            <a:endParaRPr lang="en-US" altLang="ja-JP" sz="1200" dirty="0"/>
          </a:p>
          <a:p>
            <a:pPr marL="0" indent="0">
              <a:buNone/>
            </a:pPr>
            <a:endParaRPr kumimoji="1" lang="en-US" altLang="ja-JP" sz="1200" dirty="0"/>
          </a:p>
          <a:p>
            <a:pPr marL="0" indent="0">
              <a:buNone/>
            </a:pPr>
            <a:r>
              <a:rPr lang="ja-JP" altLang="en-US" sz="1200"/>
              <a:t>エレベータは到着者指定エレベーターのみを使うように案内をする。</a:t>
            </a:r>
            <a:endParaRPr lang="en-US" altLang="ja-JP" sz="1200" dirty="0"/>
          </a:p>
          <a:p>
            <a:pPr marL="0" indent="0">
              <a:buNone/>
            </a:pPr>
            <a:endParaRPr kumimoji="1" lang="en-US" altLang="ja-JP" sz="1200" dirty="0"/>
          </a:p>
          <a:p>
            <a:pPr marL="0" indent="0">
              <a:buNone/>
            </a:pPr>
            <a:r>
              <a:rPr lang="ja-JP" altLang="en-US" sz="1200"/>
              <a:t>部屋鍵は滞在者に渡さず、事前にルームフックをかけ、解錠状態としておく。</a:t>
            </a:r>
            <a:endParaRPr lang="en-US" altLang="ja-JP" sz="1200" dirty="0"/>
          </a:p>
          <a:p>
            <a:pPr marL="0" indent="0">
              <a:buNone/>
            </a:pPr>
            <a:endParaRPr lang="en-US" altLang="ja-JP" sz="1200" dirty="0"/>
          </a:p>
          <a:p>
            <a:pPr marL="0" indent="0">
              <a:buNone/>
            </a:pPr>
            <a:r>
              <a:rPr lang="ja-JP" altLang="en-US" sz="1200"/>
              <a:t>滞在者は、入室後鍵を施錠する</a:t>
            </a:r>
            <a:endParaRPr lang="en-US" altLang="ja-JP" sz="1200" dirty="0"/>
          </a:p>
          <a:p>
            <a:pPr marL="0" indent="0">
              <a:buNone/>
            </a:pPr>
            <a:r>
              <a:rPr lang="ja-JP" altLang="en-US" sz="1200">
                <a:solidFill>
                  <a:srgbClr val="FF0000"/>
                </a:solidFill>
              </a:rPr>
              <a:t>原則、自主待機中の部屋から出ることは禁止。</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滞在中、部屋を出て自動ロックがかかってしまった場合は、該当者を部屋に戻し、統一窓口に該当者の連絡を行う。</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latin typeface="+mj-ea"/>
              </a:rPr>
              <a:t>到着経路の消毒を実施して、</a:t>
            </a:r>
            <a:r>
              <a:rPr lang="en-US" altLang="ja-JP" sz="1200" dirty="0">
                <a:solidFill>
                  <a:srgbClr val="FF0000"/>
                </a:solidFill>
                <a:latin typeface="+mj-ea"/>
              </a:rPr>
              <a:t>WEB</a:t>
            </a:r>
            <a:r>
              <a:rPr lang="ja-JP" altLang="en-US" sz="1200">
                <a:solidFill>
                  <a:srgbClr val="FF0000"/>
                </a:solidFill>
                <a:latin typeface="+mj-ea"/>
              </a:rPr>
              <a:t>画面に消毒履歴を登録してください。</a:t>
            </a:r>
            <a:endParaRPr lang="en-US" altLang="ja-JP" sz="1200" dirty="0">
              <a:solidFill>
                <a:srgbClr val="FF0000"/>
              </a:solidFill>
              <a:latin typeface="+mj-ea"/>
            </a:endParaRPr>
          </a:p>
          <a:p>
            <a:pPr marL="0" indent="0">
              <a:buNone/>
            </a:pPr>
            <a:endParaRPr lang="en-US" altLang="ja-JP" sz="1200" dirty="0"/>
          </a:p>
        </p:txBody>
      </p:sp>
      <p:pic>
        <p:nvPicPr>
          <p:cNvPr id="4" name="図 3">
            <a:extLst>
              <a:ext uri="{FF2B5EF4-FFF2-40B4-BE49-F238E27FC236}">
                <a16:creationId xmlns:a16="http://schemas.microsoft.com/office/drawing/2014/main" id="{D3A3959B-4072-9640-A919-A666ADCDED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94519" y="1966676"/>
            <a:ext cx="869436" cy="869436"/>
          </a:xfrm>
          <a:prstGeom prst="rect">
            <a:avLst/>
          </a:prstGeom>
        </p:spPr>
      </p:pic>
      <p:sp>
        <p:nvSpPr>
          <p:cNvPr id="5" name="テキスト ボックス 4">
            <a:extLst>
              <a:ext uri="{FF2B5EF4-FFF2-40B4-BE49-F238E27FC236}">
                <a16:creationId xmlns:a16="http://schemas.microsoft.com/office/drawing/2014/main" id="{14A30512-6EB2-0C47-867A-1FB527D6C30D}"/>
              </a:ext>
            </a:extLst>
          </p:cNvPr>
          <p:cNvSpPr txBox="1"/>
          <p:nvPr/>
        </p:nvSpPr>
        <p:spPr>
          <a:xfrm>
            <a:off x="3411402" y="2836112"/>
            <a:ext cx="835670" cy="276999"/>
          </a:xfrm>
          <a:prstGeom prst="rect">
            <a:avLst/>
          </a:prstGeom>
          <a:noFill/>
        </p:spPr>
        <p:txBody>
          <a:bodyPr wrap="square" rtlCol="0">
            <a:spAutoFit/>
          </a:bodyPr>
          <a:lstStyle/>
          <a:p>
            <a:pPr algn="ctr"/>
            <a:r>
              <a:rPr kumimoji="1" lang="ja-JP" altLang="en-US" sz="1200"/>
              <a:t>到着</a:t>
            </a:r>
          </a:p>
        </p:txBody>
      </p:sp>
      <p:pic>
        <p:nvPicPr>
          <p:cNvPr id="6" name="図 5">
            <a:extLst>
              <a:ext uri="{FF2B5EF4-FFF2-40B4-BE49-F238E27FC236}">
                <a16:creationId xmlns:a16="http://schemas.microsoft.com/office/drawing/2014/main" id="{D7B337DB-5375-7B45-8FD5-A645EEBA3C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3665567"/>
            <a:ext cx="742184" cy="742184"/>
          </a:xfrm>
          <a:prstGeom prst="rect">
            <a:avLst/>
          </a:prstGeom>
        </p:spPr>
      </p:pic>
      <p:sp>
        <p:nvSpPr>
          <p:cNvPr id="7" name="下矢印 6">
            <a:extLst>
              <a:ext uri="{FF2B5EF4-FFF2-40B4-BE49-F238E27FC236}">
                <a16:creationId xmlns:a16="http://schemas.microsoft.com/office/drawing/2014/main" id="{4765560A-7681-5E4F-B0C2-8B278C6E4B13}"/>
              </a:ext>
            </a:extLst>
          </p:cNvPr>
          <p:cNvSpPr/>
          <p:nvPr/>
        </p:nvSpPr>
        <p:spPr>
          <a:xfrm>
            <a:off x="3646232" y="32173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E86E6C8-7B75-F442-A564-346F1B89CA46}"/>
              </a:ext>
            </a:extLst>
          </p:cNvPr>
          <p:cNvPicPr>
            <a:picLocks noChangeAspect="1"/>
          </p:cNvPicPr>
          <p:nvPr/>
        </p:nvPicPr>
        <p:blipFill>
          <a:blip r:embed="rId4"/>
          <a:stretch>
            <a:fillRect/>
          </a:stretch>
        </p:blipFill>
        <p:spPr>
          <a:xfrm>
            <a:off x="4363641" y="6030070"/>
            <a:ext cx="850900" cy="736600"/>
          </a:xfrm>
          <a:prstGeom prst="rect">
            <a:avLst/>
          </a:prstGeom>
        </p:spPr>
      </p:pic>
      <p:sp>
        <p:nvSpPr>
          <p:cNvPr id="9" name="テキスト ボックス 8">
            <a:extLst>
              <a:ext uri="{FF2B5EF4-FFF2-40B4-BE49-F238E27FC236}">
                <a16:creationId xmlns:a16="http://schemas.microsoft.com/office/drawing/2014/main" id="{0A9A8693-EF6E-4B42-90CB-D7F39C971E79}"/>
              </a:ext>
            </a:extLst>
          </p:cNvPr>
          <p:cNvSpPr txBox="1"/>
          <p:nvPr/>
        </p:nvSpPr>
        <p:spPr>
          <a:xfrm>
            <a:off x="4158531" y="6764755"/>
            <a:ext cx="1261120" cy="461665"/>
          </a:xfrm>
          <a:prstGeom prst="rect">
            <a:avLst/>
          </a:prstGeom>
          <a:noFill/>
        </p:spPr>
        <p:txBody>
          <a:bodyPr wrap="square" rtlCol="0">
            <a:spAutoFit/>
          </a:bodyPr>
          <a:lstStyle/>
          <a:p>
            <a:pPr algn="ctr"/>
            <a:r>
              <a:rPr kumimoji="1" lang="ja-JP" altLang="en-US" sz="1200"/>
              <a:t>到着者専用</a:t>
            </a:r>
            <a:endParaRPr kumimoji="1" lang="en-US" altLang="ja-JP" sz="1200" dirty="0"/>
          </a:p>
          <a:p>
            <a:pPr algn="ctr"/>
            <a:r>
              <a:rPr lang="ja-JP" altLang="en-US" sz="1200"/>
              <a:t>エレベータ</a:t>
            </a:r>
            <a:endParaRPr kumimoji="1" lang="ja-JP" altLang="en-US" sz="1200"/>
          </a:p>
        </p:txBody>
      </p:sp>
      <p:pic>
        <p:nvPicPr>
          <p:cNvPr id="10" name="図 9">
            <a:extLst>
              <a:ext uri="{FF2B5EF4-FFF2-40B4-BE49-F238E27FC236}">
                <a16:creationId xmlns:a16="http://schemas.microsoft.com/office/drawing/2014/main" id="{2069248D-E4CF-3D44-9A00-3DF0035D83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19713" y="4754088"/>
            <a:ext cx="538757" cy="538757"/>
          </a:xfrm>
          <a:prstGeom prst="rect">
            <a:avLst/>
          </a:prstGeom>
        </p:spPr>
      </p:pic>
      <p:sp>
        <p:nvSpPr>
          <p:cNvPr id="12" name="下矢印 11">
            <a:extLst>
              <a:ext uri="{FF2B5EF4-FFF2-40B4-BE49-F238E27FC236}">
                <a16:creationId xmlns:a16="http://schemas.microsoft.com/office/drawing/2014/main" id="{7E107E5F-2DC7-9C48-9855-CBFC4C1E9C79}"/>
              </a:ext>
            </a:extLst>
          </p:cNvPr>
          <p:cNvSpPr/>
          <p:nvPr/>
        </p:nvSpPr>
        <p:spPr>
          <a:xfrm>
            <a:off x="4606086" y="5755961"/>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670190C-610E-BF47-8474-991637629A1B}"/>
              </a:ext>
            </a:extLst>
          </p:cNvPr>
          <p:cNvPicPr>
            <a:picLocks noChangeAspect="1"/>
          </p:cNvPicPr>
          <p:nvPr/>
        </p:nvPicPr>
        <p:blipFill>
          <a:blip r:embed="rId6"/>
          <a:stretch>
            <a:fillRect/>
          </a:stretch>
        </p:blipFill>
        <p:spPr>
          <a:xfrm>
            <a:off x="4230291" y="7575078"/>
            <a:ext cx="1117600" cy="762000"/>
          </a:xfrm>
          <a:prstGeom prst="rect">
            <a:avLst/>
          </a:prstGeom>
        </p:spPr>
      </p:pic>
      <p:sp>
        <p:nvSpPr>
          <p:cNvPr id="14" name="下矢印 13">
            <a:extLst>
              <a:ext uri="{FF2B5EF4-FFF2-40B4-BE49-F238E27FC236}">
                <a16:creationId xmlns:a16="http://schemas.microsoft.com/office/drawing/2014/main" id="{236C4FF7-6273-A048-935E-13A1DA30EDD2}"/>
              </a:ext>
            </a:extLst>
          </p:cNvPr>
          <p:cNvSpPr/>
          <p:nvPr/>
        </p:nvSpPr>
        <p:spPr>
          <a:xfrm>
            <a:off x="4606086" y="734528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D0B8C0B-3402-4345-A9CE-1F84D3079D6D}"/>
              </a:ext>
            </a:extLst>
          </p:cNvPr>
          <p:cNvSpPr txBox="1"/>
          <p:nvPr/>
        </p:nvSpPr>
        <p:spPr>
          <a:xfrm>
            <a:off x="4158531" y="8248998"/>
            <a:ext cx="1261120" cy="276999"/>
          </a:xfrm>
          <a:prstGeom prst="rect">
            <a:avLst/>
          </a:prstGeom>
          <a:noFill/>
        </p:spPr>
        <p:txBody>
          <a:bodyPr wrap="square" rtlCol="0">
            <a:spAutoFit/>
          </a:bodyPr>
          <a:lstStyle/>
          <a:p>
            <a:pPr algn="ctr"/>
            <a:r>
              <a:rPr kumimoji="1" lang="ja-JP" altLang="en-US" sz="1200"/>
              <a:t>客室</a:t>
            </a:r>
          </a:p>
        </p:txBody>
      </p:sp>
      <p:pic>
        <p:nvPicPr>
          <p:cNvPr id="16" name="図 15">
            <a:extLst>
              <a:ext uri="{FF2B5EF4-FFF2-40B4-BE49-F238E27FC236}">
                <a16:creationId xmlns:a16="http://schemas.microsoft.com/office/drawing/2014/main" id="{A3338679-8619-E745-BB59-EBFB22CE8C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56108" y="6024256"/>
            <a:ext cx="584936" cy="538757"/>
          </a:xfrm>
          <a:prstGeom prst="rect">
            <a:avLst/>
          </a:prstGeom>
          <a:solidFill>
            <a:srgbClr val="FF0000"/>
          </a:solidFill>
        </p:spPr>
      </p:pic>
      <p:pic>
        <p:nvPicPr>
          <p:cNvPr id="17" name="図 16">
            <a:extLst>
              <a:ext uri="{FF2B5EF4-FFF2-40B4-BE49-F238E27FC236}">
                <a16:creationId xmlns:a16="http://schemas.microsoft.com/office/drawing/2014/main" id="{DD71BDD2-7EF4-CA4F-B1E5-B7EF1EEE2C7E}"/>
              </a:ext>
            </a:extLst>
          </p:cNvPr>
          <p:cNvPicPr>
            <a:picLocks noChangeAspect="1"/>
          </p:cNvPicPr>
          <p:nvPr/>
        </p:nvPicPr>
        <p:blipFill>
          <a:blip r:embed="rId8"/>
          <a:stretch>
            <a:fillRect/>
          </a:stretch>
        </p:blipFill>
        <p:spPr>
          <a:xfrm>
            <a:off x="3542407" y="5064033"/>
            <a:ext cx="640784" cy="690845"/>
          </a:xfrm>
          <a:prstGeom prst="rect">
            <a:avLst/>
          </a:prstGeom>
          <a:solidFill>
            <a:srgbClr val="FF0000">
              <a:alpha val="54000"/>
            </a:srgbClr>
          </a:solidFill>
        </p:spPr>
      </p:pic>
      <p:sp>
        <p:nvSpPr>
          <p:cNvPr id="18" name="テキスト ボックス 17">
            <a:extLst>
              <a:ext uri="{FF2B5EF4-FFF2-40B4-BE49-F238E27FC236}">
                <a16:creationId xmlns:a16="http://schemas.microsoft.com/office/drawing/2014/main" id="{AD965838-F3FC-304D-9B5D-8AB1760BF70A}"/>
              </a:ext>
            </a:extLst>
          </p:cNvPr>
          <p:cNvSpPr txBox="1"/>
          <p:nvPr/>
        </p:nvSpPr>
        <p:spPr>
          <a:xfrm>
            <a:off x="3278559" y="5644656"/>
            <a:ext cx="1193184"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kumimoji="1" lang="ja-JP" altLang="en-US" sz="1200"/>
              <a:t>チェックイン</a:t>
            </a:r>
          </a:p>
        </p:txBody>
      </p:sp>
      <p:sp>
        <p:nvSpPr>
          <p:cNvPr id="19" name="テキスト ボックス 18">
            <a:extLst>
              <a:ext uri="{FF2B5EF4-FFF2-40B4-BE49-F238E27FC236}">
                <a16:creationId xmlns:a16="http://schemas.microsoft.com/office/drawing/2014/main" id="{1EB6D5DA-BBB4-B345-A91B-83BC513148A8}"/>
              </a:ext>
            </a:extLst>
          </p:cNvPr>
          <p:cNvSpPr txBox="1"/>
          <p:nvPr/>
        </p:nvSpPr>
        <p:spPr>
          <a:xfrm>
            <a:off x="3278559" y="6506047"/>
            <a:ext cx="1193184" cy="276999"/>
          </a:xfrm>
          <a:prstGeom prst="rect">
            <a:avLst/>
          </a:prstGeom>
          <a:noFill/>
        </p:spPr>
        <p:txBody>
          <a:bodyPr wrap="square" rtlCol="0">
            <a:spAutoFit/>
          </a:bodyPr>
          <a:lstStyle/>
          <a:p>
            <a:pPr algn="ctr"/>
            <a:r>
              <a:rPr kumimoji="1" lang="ja-JP" altLang="en-US" sz="1200"/>
              <a:t>ルームキー</a:t>
            </a:r>
          </a:p>
        </p:txBody>
      </p:sp>
      <p:sp>
        <p:nvSpPr>
          <p:cNvPr id="20" name="十字形 19">
            <a:extLst>
              <a:ext uri="{FF2B5EF4-FFF2-40B4-BE49-F238E27FC236}">
                <a16:creationId xmlns:a16="http://schemas.microsoft.com/office/drawing/2014/main" id="{7915A356-ACA3-384E-8A3D-247F5F178842}"/>
              </a:ext>
            </a:extLst>
          </p:cNvPr>
          <p:cNvSpPr/>
          <p:nvPr/>
        </p:nvSpPr>
        <p:spPr>
          <a:xfrm rot="18900000">
            <a:off x="3540575" y="5265650"/>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十字形 20">
            <a:extLst>
              <a:ext uri="{FF2B5EF4-FFF2-40B4-BE49-F238E27FC236}">
                <a16:creationId xmlns:a16="http://schemas.microsoft.com/office/drawing/2014/main" id="{AF45E0E2-15FB-A544-9736-8549B4D30BC9}"/>
              </a:ext>
            </a:extLst>
          </p:cNvPr>
          <p:cNvSpPr/>
          <p:nvPr/>
        </p:nvSpPr>
        <p:spPr>
          <a:xfrm rot="18900000">
            <a:off x="3540575" y="6113789"/>
            <a:ext cx="562579" cy="562579"/>
          </a:xfrm>
          <a:prstGeom prst="plus">
            <a:avLst>
              <a:gd name="adj" fmla="val 45007"/>
            </a:avLst>
          </a:pr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E2311EE-E240-3A45-B82A-E6564D4FBC50}"/>
              </a:ext>
            </a:extLst>
          </p:cNvPr>
          <p:cNvSpPr/>
          <p:nvPr/>
        </p:nvSpPr>
        <p:spPr>
          <a:xfrm>
            <a:off x="4245632" y="5321807"/>
            <a:ext cx="1107996" cy="461665"/>
          </a:xfrm>
          <a:prstGeom prst="rect">
            <a:avLst/>
          </a:prstGeom>
        </p:spPr>
        <p:txBody>
          <a:bodyPr wrap="none">
            <a:spAutoFit/>
          </a:bodyPr>
          <a:lstStyle/>
          <a:p>
            <a:r>
              <a:rPr lang="ja-JP" altLang="en-US" sz="1200"/>
              <a:t>自主滞在時の</a:t>
            </a:r>
            <a:endParaRPr lang="en-US" altLang="ja-JP" sz="1200" dirty="0"/>
          </a:p>
          <a:p>
            <a:pPr algn="ctr"/>
            <a:r>
              <a:rPr lang="ja-JP" altLang="en-US" sz="1200"/>
              <a:t>ご案内書</a:t>
            </a:r>
          </a:p>
        </p:txBody>
      </p:sp>
      <p:sp>
        <p:nvSpPr>
          <p:cNvPr id="28" name="角丸四角形 27">
            <a:extLst>
              <a:ext uri="{FF2B5EF4-FFF2-40B4-BE49-F238E27FC236}">
                <a16:creationId xmlns:a16="http://schemas.microsoft.com/office/drawing/2014/main" id="{E665C3CF-1B0F-204C-95CF-954BEC6E9DC7}"/>
              </a:ext>
            </a:extLst>
          </p:cNvPr>
          <p:cNvSpPr/>
          <p:nvPr/>
        </p:nvSpPr>
        <p:spPr>
          <a:xfrm>
            <a:off x="519597" y="357434"/>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チェックインは行いません。部屋鍵は渡しません。</a:t>
            </a:r>
            <a:endParaRPr kumimoji="1" lang="ja-JP" altLang="en-US" sz="1600">
              <a:solidFill>
                <a:schemeClr val="bg1"/>
              </a:solidFill>
            </a:endParaRPr>
          </a:p>
        </p:txBody>
      </p:sp>
      <p:sp>
        <p:nvSpPr>
          <p:cNvPr id="29" name="テキスト ボックス 28">
            <a:extLst>
              <a:ext uri="{FF2B5EF4-FFF2-40B4-BE49-F238E27FC236}">
                <a16:creationId xmlns:a16="http://schemas.microsoft.com/office/drawing/2014/main" id="{877AB792-5A11-1E40-B3C4-9AB2D364248B}"/>
              </a:ext>
            </a:extLst>
          </p:cNvPr>
          <p:cNvSpPr txBox="1"/>
          <p:nvPr/>
        </p:nvSpPr>
        <p:spPr>
          <a:xfrm>
            <a:off x="4304414" y="4400972"/>
            <a:ext cx="1048395" cy="276999"/>
          </a:xfrm>
          <a:prstGeom prst="rect">
            <a:avLst/>
          </a:prstGeom>
          <a:noFill/>
        </p:spPr>
        <p:txBody>
          <a:bodyPr wrap="square" rtlCol="0">
            <a:spAutoFit/>
          </a:bodyPr>
          <a:lstStyle/>
          <a:p>
            <a:pPr algn="ctr"/>
            <a:r>
              <a:rPr kumimoji="1" lang="ja-JP" altLang="en-US" sz="1200"/>
              <a:t>指定入り口</a:t>
            </a:r>
          </a:p>
        </p:txBody>
      </p:sp>
      <p:pic>
        <p:nvPicPr>
          <p:cNvPr id="31" name="図 30">
            <a:extLst>
              <a:ext uri="{FF2B5EF4-FFF2-40B4-BE49-F238E27FC236}">
                <a16:creationId xmlns:a16="http://schemas.microsoft.com/office/drawing/2014/main" id="{9280FD9D-808D-D741-B047-FBA9B882ED0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39527" y="3557596"/>
            <a:ext cx="795607" cy="598247"/>
          </a:xfrm>
          <a:prstGeom prst="rect">
            <a:avLst/>
          </a:prstGeom>
        </p:spPr>
      </p:pic>
      <p:sp>
        <p:nvSpPr>
          <p:cNvPr id="33" name="テキスト ボックス 32">
            <a:extLst>
              <a:ext uri="{FF2B5EF4-FFF2-40B4-BE49-F238E27FC236}">
                <a16:creationId xmlns:a16="http://schemas.microsoft.com/office/drawing/2014/main" id="{224A957F-1649-624D-9443-C068E08349C4}"/>
              </a:ext>
            </a:extLst>
          </p:cNvPr>
          <p:cNvSpPr txBox="1"/>
          <p:nvPr/>
        </p:nvSpPr>
        <p:spPr>
          <a:xfrm>
            <a:off x="3467082" y="4282412"/>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pic>
        <p:nvPicPr>
          <p:cNvPr id="34" name="図 33">
            <a:extLst>
              <a:ext uri="{FF2B5EF4-FFF2-40B4-BE49-F238E27FC236}">
                <a16:creationId xmlns:a16="http://schemas.microsoft.com/office/drawing/2014/main" id="{0E26A2E2-90ED-5843-AA84-A4C4D836D7D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35" name="テキスト ボックス 34">
            <a:extLst>
              <a:ext uri="{FF2B5EF4-FFF2-40B4-BE49-F238E27FC236}">
                <a16:creationId xmlns:a16="http://schemas.microsoft.com/office/drawing/2014/main" id="{926845F9-7622-D745-BD23-9B0F39B694EC}"/>
              </a:ext>
            </a:extLst>
          </p:cNvPr>
          <p:cNvSpPr txBox="1"/>
          <p:nvPr/>
        </p:nvSpPr>
        <p:spPr>
          <a:xfrm>
            <a:off x="5555205" y="4208383"/>
            <a:ext cx="1193184"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36" name="テキスト ボックス 35">
            <a:extLst>
              <a:ext uri="{FF2B5EF4-FFF2-40B4-BE49-F238E27FC236}">
                <a16:creationId xmlns:a16="http://schemas.microsoft.com/office/drawing/2014/main" id="{745362CE-BF23-6840-B1FB-E1F5F45FAFA2}"/>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37" name="テキスト ボックス 36">
            <a:extLst>
              <a:ext uri="{FF2B5EF4-FFF2-40B4-BE49-F238E27FC236}">
                <a16:creationId xmlns:a16="http://schemas.microsoft.com/office/drawing/2014/main" id="{1233A09A-1D91-A641-93CF-64D50BEF305B}"/>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cxnSp>
        <p:nvCxnSpPr>
          <p:cNvPr id="48" name="直線矢印コネクタ 47">
            <a:extLst>
              <a:ext uri="{FF2B5EF4-FFF2-40B4-BE49-F238E27FC236}">
                <a16:creationId xmlns:a16="http://schemas.microsoft.com/office/drawing/2014/main" id="{8EF77D02-87AF-D347-B715-989DA3BD680B}"/>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下矢印 56">
            <a:extLst>
              <a:ext uri="{FF2B5EF4-FFF2-40B4-BE49-F238E27FC236}">
                <a16:creationId xmlns:a16="http://schemas.microsoft.com/office/drawing/2014/main" id="{1F82E2EC-B879-5945-B2C3-97C6719ECA7B}"/>
              </a:ext>
            </a:extLst>
          </p:cNvPr>
          <p:cNvSpPr/>
          <p:nvPr/>
        </p:nvSpPr>
        <p:spPr>
          <a:xfrm rot="16200000">
            <a:off x="5260590" y="410821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スライド番号プレースホルダー 21">
            <a:extLst>
              <a:ext uri="{FF2B5EF4-FFF2-40B4-BE49-F238E27FC236}">
                <a16:creationId xmlns:a16="http://schemas.microsoft.com/office/drawing/2014/main" id="{4E9C5305-2A4D-F042-AB71-5E91138147E5}"/>
              </a:ext>
            </a:extLst>
          </p:cNvPr>
          <p:cNvSpPr>
            <a:spLocks noGrp="1"/>
          </p:cNvSpPr>
          <p:nvPr>
            <p:ph type="sldNum" sz="quarter" idx="12"/>
          </p:nvPr>
        </p:nvSpPr>
        <p:spPr/>
        <p:txBody>
          <a:bodyPr/>
          <a:lstStyle/>
          <a:p>
            <a:fld id="{D26F39CE-828E-974C-A2DD-8D56C23B278A}" type="slidenum">
              <a:rPr kumimoji="1" lang="ja-JP" altLang="en-US" smtClean="0"/>
              <a:t>12</a:t>
            </a:fld>
            <a:endParaRPr kumimoji="1" lang="ja-JP" altLang="en-US"/>
          </a:p>
        </p:txBody>
      </p:sp>
    </p:spTree>
    <p:extLst>
      <p:ext uri="{BB962C8B-B14F-4D97-AF65-F5344CB8AC3E}">
        <p14:creationId xmlns:p14="http://schemas.microsoft.com/office/powerpoint/2010/main" val="905630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7-3. </a:t>
            </a:r>
            <a:r>
              <a:rPr lang="ja-JP" altLang="en-US"/>
              <a:t>滞在者管理</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5167205"/>
          </a:xfrm>
        </p:spPr>
        <p:txBody>
          <a:bodyPr>
            <a:normAutofit/>
          </a:bodyPr>
          <a:lstStyle/>
          <a:p>
            <a:pPr marL="0" indent="0">
              <a:buNone/>
            </a:pPr>
            <a:r>
              <a:rPr lang="ja-JP" altLang="en-US" sz="1200"/>
              <a:t>滞在中は、部屋から出ることは禁止されます。</a:t>
            </a:r>
            <a:endParaRPr lang="en-US" altLang="ja-JP" sz="1200" dirty="0"/>
          </a:p>
          <a:p>
            <a:pPr marL="0" indent="0">
              <a:buNone/>
            </a:pPr>
            <a:endParaRPr lang="en-US" altLang="ja-JP" sz="1200" dirty="0">
              <a:solidFill>
                <a:srgbClr val="FF0000"/>
              </a:solidFill>
            </a:endParaRPr>
          </a:p>
          <a:p>
            <a:pPr marL="0" indent="0">
              <a:buNone/>
            </a:pPr>
            <a:r>
              <a:rPr lang="ja-JP" altLang="en-US" sz="1200"/>
              <a:t>施設では、滞在者がエレベータや非常階段、非常口等をつかった施設外への外出については、厳重に監視を行うこと。</a:t>
            </a:r>
            <a:endParaRPr lang="en-US" altLang="ja-JP" sz="1200" dirty="0"/>
          </a:p>
          <a:p>
            <a:pPr marL="0" indent="0">
              <a:buNone/>
            </a:pPr>
            <a:endParaRPr lang="en-US" altLang="ja-JP" sz="1200" dirty="0"/>
          </a:p>
          <a:p>
            <a:pPr marL="0" indent="0">
              <a:buNone/>
            </a:pPr>
            <a:r>
              <a:rPr lang="ja-JP" altLang="en-US" sz="1200">
                <a:solidFill>
                  <a:srgbClr val="FF0000"/>
                </a:solidFill>
              </a:rPr>
              <a:t>滞在者が、施設より外に買い物や運動、喫煙を目的とした外出が懸念されます。</a:t>
            </a:r>
            <a:endParaRPr lang="en-US" altLang="ja-JP" sz="1200" dirty="0">
              <a:solidFill>
                <a:srgbClr val="FF0000"/>
              </a:solidFill>
            </a:endParaRPr>
          </a:p>
          <a:p>
            <a:pPr marL="0" indent="0">
              <a:buNone/>
            </a:pPr>
            <a:r>
              <a:rPr lang="ja-JP" altLang="en-US" sz="1200">
                <a:solidFill>
                  <a:srgbClr val="FF0000"/>
                </a:solidFill>
              </a:rPr>
              <a:t>周辺住民への影響も十分に効力なくてはなりませんので、滞在者への理解を得るとともに、徹底した管理を行なってください。</a:t>
            </a:r>
            <a:endParaRPr lang="en-US" altLang="ja-JP" sz="1200" dirty="0">
              <a:solidFill>
                <a:srgbClr val="FF0000"/>
              </a:solidFill>
            </a:endParaRPr>
          </a:p>
          <a:p>
            <a:pPr marL="0" indent="0">
              <a:buNone/>
            </a:pPr>
            <a:endParaRPr lang="en-US" altLang="ja-JP" sz="1200" dirty="0"/>
          </a:p>
          <a:p>
            <a:pPr marL="0" indent="0">
              <a:buNone/>
            </a:pPr>
            <a:endParaRPr lang="en-US" altLang="ja-JP" sz="1200" dirty="0"/>
          </a:p>
          <a:p>
            <a:pPr marL="0" indent="0">
              <a:buNone/>
            </a:pPr>
            <a:r>
              <a:rPr lang="ja-JP" altLang="en-US" sz="1200" b="1">
                <a:solidFill>
                  <a:srgbClr val="FF0000"/>
                </a:solidFill>
              </a:rPr>
              <a:t>外出者を発見した場合</a:t>
            </a:r>
            <a:endParaRPr lang="en-US" altLang="ja-JP" sz="1200" b="1" dirty="0">
              <a:solidFill>
                <a:srgbClr val="FF0000"/>
              </a:solidFill>
            </a:endParaRPr>
          </a:p>
          <a:p>
            <a:pPr marL="0" indent="0">
              <a:buNone/>
            </a:pPr>
            <a:r>
              <a:rPr lang="ja-JP" altLang="en-US" sz="1200">
                <a:solidFill>
                  <a:srgbClr val="FF0000"/>
                </a:solidFill>
              </a:rPr>
              <a:t>部屋に戻ることを要請してください。施設の外に出ていることが判明した場合は、即刻退去を含め厳しく申し渡ししてください。</a:t>
            </a:r>
            <a:endParaRPr lang="en-US" altLang="ja-JP" sz="1200" dirty="0">
              <a:solidFill>
                <a:srgbClr val="FF0000"/>
              </a:solidFill>
            </a:endParaRPr>
          </a:p>
          <a:p>
            <a:pPr marL="0" indent="0">
              <a:buNone/>
            </a:pPr>
            <a:endParaRPr lang="en-US" altLang="ja-JP" sz="1200" dirty="0">
              <a:solidFill>
                <a:srgbClr val="FF0000"/>
              </a:solidFill>
            </a:endParaRPr>
          </a:p>
        </p:txBody>
      </p:sp>
      <p:pic>
        <p:nvPicPr>
          <p:cNvPr id="29" name="図 28">
            <a:extLst>
              <a:ext uri="{FF2B5EF4-FFF2-40B4-BE49-F238E27FC236}">
                <a16:creationId xmlns:a16="http://schemas.microsoft.com/office/drawing/2014/main" id="{589BA58F-EF1C-2540-B512-9AC733502D92}"/>
              </a:ext>
            </a:extLst>
          </p:cNvPr>
          <p:cNvPicPr>
            <a:picLocks noChangeAspect="1"/>
          </p:cNvPicPr>
          <p:nvPr/>
        </p:nvPicPr>
        <p:blipFill>
          <a:blip r:embed="rId2"/>
          <a:stretch>
            <a:fillRect/>
          </a:stretch>
        </p:blipFill>
        <p:spPr>
          <a:xfrm>
            <a:off x="5337767" y="4478614"/>
            <a:ext cx="1011395" cy="1011395"/>
          </a:xfrm>
          <a:prstGeom prst="rect">
            <a:avLst/>
          </a:prstGeom>
        </p:spPr>
      </p:pic>
      <p:sp>
        <p:nvSpPr>
          <p:cNvPr id="30" name="テキスト ボックス 29">
            <a:extLst>
              <a:ext uri="{FF2B5EF4-FFF2-40B4-BE49-F238E27FC236}">
                <a16:creationId xmlns:a16="http://schemas.microsoft.com/office/drawing/2014/main" id="{1A8CA28E-2E58-9044-AB69-CE1032D830AB}"/>
              </a:ext>
            </a:extLst>
          </p:cNvPr>
          <p:cNvSpPr txBox="1"/>
          <p:nvPr/>
        </p:nvSpPr>
        <p:spPr>
          <a:xfrm>
            <a:off x="5047119" y="5409202"/>
            <a:ext cx="1491961" cy="276999"/>
          </a:xfrm>
          <a:prstGeom prst="rect">
            <a:avLst/>
          </a:prstGeom>
          <a:noFill/>
        </p:spPr>
        <p:txBody>
          <a:bodyPr wrap="square" rtlCol="0">
            <a:spAutoFit/>
          </a:bodyPr>
          <a:lstStyle/>
          <a:p>
            <a:pPr algn="ctr"/>
            <a:r>
              <a:rPr kumimoji="1" lang="ja-JP" altLang="en-US" sz="1200"/>
              <a:t>外出を検知</a:t>
            </a:r>
          </a:p>
        </p:txBody>
      </p:sp>
      <p:pic>
        <p:nvPicPr>
          <p:cNvPr id="31" name="図 30">
            <a:extLst>
              <a:ext uri="{FF2B5EF4-FFF2-40B4-BE49-F238E27FC236}">
                <a16:creationId xmlns:a16="http://schemas.microsoft.com/office/drawing/2014/main" id="{89EB211C-1D0A-1644-A19B-A4E93A9E6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79171" y="4613219"/>
            <a:ext cx="742184" cy="742184"/>
          </a:xfrm>
          <a:prstGeom prst="rect">
            <a:avLst/>
          </a:prstGeom>
        </p:spPr>
      </p:pic>
      <p:sp>
        <p:nvSpPr>
          <p:cNvPr id="33" name="テキスト ボックス 32">
            <a:extLst>
              <a:ext uri="{FF2B5EF4-FFF2-40B4-BE49-F238E27FC236}">
                <a16:creationId xmlns:a16="http://schemas.microsoft.com/office/drawing/2014/main" id="{043B2CD8-061B-634E-BA12-E47660F128B7}"/>
              </a:ext>
            </a:extLst>
          </p:cNvPr>
          <p:cNvSpPr txBox="1"/>
          <p:nvPr/>
        </p:nvSpPr>
        <p:spPr>
          <a:xfrm>
            <a:off x="3547845" y="5508793"/>
            <a:ext cx="1295618" cy="276999"/>
          </a:xfrm>
          <a:prstGeom prst="rect">
            <a:avLst/>
          </a:prstGeom>
          <a:noFill/>
        </p:spPr>
        <p:txBody>
          <a:bodyPr wrap="square" rtlCol="0">
            <a:spAutoFit/>
          </a:bodyPr>
          <a:lstStyle/>
          <a:p>
            <a:pPr algn="ctr"/>
            <a:r>
              <a:rPr kumimoji="1" lang="ja-JP" altLang="en-US" sz="1200"/>
              <a:t>事業所</a:t>
            </a:r>
          </a:p>
        </p:txBody>
      </p:sp>
      <p:sp>
        <p:nvSpPr>
          <p:cNvPr id="34" name="テキスト ボックス 33">
            <a:extLst>
              <a:ext uri="{FF2B5EF4-FFF2-40B4-BE49-F238E27FC236}">
                <a16:creationId xmlns:a16="http://schemas.microsoft.com/office/drawing/2014/main" id="{6F88F540-7394-4F43-93D8-195D519BFDD8}"/>
              </a:ext>
            </a:extLst>
          </p:cNvPr>
          <p:cNvSpPr txBox="1"/>
          <p:nvPr/>
        </p:nvSpPr>
        <p:spPr>
          <a:xfrm>
            <a:off x="3729461" y="5785792"/>
            <a:ext cx="1491961" cy="830997"/>
          </a:xfrm>
          <a:prstGeom prst="rect">
            <a:avLst/>
          </a:prstGeom>
          <a:noFill/>
        </p:spPr>
        <p:txBody>
          <a:bodyPr wrap="square" rtlCol="0">
            <a:spAutoFit/>
          </a:bodyPr>
          <a:lstStyle/>
          <a:p>
            <a:r>
              <a:rPr kumimoji="1" lang="ja-JP" altLang="en-US" sz="1200"/>
              <a:t>該当者を連絡します。</a:t>
            </a:r>
            <a:r>
              <a:rPr lang="ja-JP" altLang="en-US" sz="1200"/>
              <a:t>部屋へ戻るよう要請をしてください。</a:t>
            </a:r>
            <a:endParaRPr kumimoji="1" lang="ja-JP" altLang="en-US" sz="1200"/>
          </a:p>
        </p:txBody>
      </p:sp>
      <p:sp>
        <p:nvSpPr>
          <p:cNvPr id="36" name="テキスト ボックス 35">
            <a:extLst>
              <a:ext uri="{FF2B5EF4-FFF2-40B4-BE49-F238E27FC236}">
                <a16:creationId xmlns:a16="http://schemas.microsoft.com/office/drawing/2014/main" id="{EC552273-95D1-8C4C-9096-30C87D0A9D9B}"/>
              </a:ext>
            </a:extLst>
          </p:cNvPr>
          <p:cNvSpPr txBox="1"/>
          <p:nvPr/>
        </p:nvSpPr>
        <p:spPr>
          <a:xfrm>
            <a:off x="5323934" y="5668725"/>
            <a:ext cx="1491961" cy="646331"/>
          </a:xfrm>
          <a:prstGeom prst="rect">
            <a:avLst/>
          </a:prstGeom>
          <a:noFill/>
        </p:spPr>
        <p:txBody>
          <a:bodyPr wrap="square" rtlCol="0">
            <a:spAutoFit/>
          </a:bodyPr>
          <a:lstStyle/>
          <a:p>
            <a:r>
              <a:rPr kumimoji="1" lang="ja-JP" altLang="en-US" sz="1200"/>
              <a:t>該当者に電話連絡し、</a:t>
            </a:r>
            <a:r>
              <a:rPr lang="ja-JP" altLang="en-US" sz="1200"/>
              <a:t>部屋へ戻るよう要請します。</a:t>
            </a:r>
            <a:endParaRPr kumimoji="1" lang="ja-JP" altLang="en-US" sz="1200"/>
          </a:p>
        </p:txBody>
      </p:sp>
      <p:sp>
        <p:nvSpPr>
          <p:cNvPr id="44" name="角丸四角形 43">
            <a:extLst>
              <a:ext uri="{FF2B5EF4-FFF2-40B4-BE49-F238E27FC236}">
                <a16:creationId xmlns:a16="http://schemas.microsoft.com/office/drawing/2014/main" id="{ECBB7A54-F558-3A46-8AF7-6C3B5A3793C6}"/>
              </a:ext>
            </a:extLst>
          </p:cNvPr>
          <p:cNvSpPr/>
          <p:nvPr/>
        </p:nvSpPr>
        <p:spPr>
          <a:xfrm>
            <a:off x="519597" y="345945"/>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施設からの外出が確認された場合は、退去となります。</a:t>
            </a:r>
            <a:endParaRPr kumimoji="1" lang="ja-JP" altLang="en-US" sz="1600">
              <a:solidFill>
                <a:schemeClr val="bg1"/>
              </a:solidFill>
            </a:endParaRPr>
          </a:p>
        </p:txBody>
      </p:sp>
      <p:sp>
        <p:nvSpPr>
          <p:cNvPr id="4" name="スライド番号プレースホルダー 3">
            <a:extLst>
              <a:ext uri="{FF2B5EF4-FFF2-40B4-BE49-F238E27FC236}">
                <a16:creationId xmlns:a16="http://schemas.microsoft.com/office/drawing/2014/main" id="{D373A5A6-59F4-D048-9EAD-04094704ED18}"/>
              </a:ext>
            </a:extLst>
          </p:cNvPr>
          <p:cNvSpPr>
            <a:spLocks noGrp="1"/>
          </p:cNvSpPr>
          <p:nvPr>
            <p:ph type="sldNum" sz="quarter" idx="12"/>
          </p:nvPr>
        </p:nvSpPr>
        <p:spPr/>
        <p:txBody>
          <a:bodyPr/>
          <a:lstStyle/>
          <a:p>
            <a:fld id="{D26F39CE-828E-974C-A2DD-8D56C23B278A}" type="slidenum">
              <a:rPr kumimoji="1" lang="ja-JP" altLang="en-US" smtClean="0"/>
              <a:t>13</a:t>
            </a:fld>
            <a:endParaRPr kumimoji="1" lang="ja-JP" altLang="en-US"/>
          </a:p>
        </p:txBody>
      </p:sp>
      <p:sp>
        <p:nvSpPr>
          <p:cNvPr id="41" name="下矢印 40">
            <a:extLst>
              <a:ext uri="{FF2B5EF4-FFF2-40B4-BE49-F238E27FC236}">
                <a16:creationId xmlns:a16="http://schemas.microsoft.com/office/drawing/2014/main" id="{2A2CC869-A869-F144-8F6F-8658D8C96681}"/>
              </a:ext>
            </a:extLst>
          </p:cNvPr>
          <p:cNvSpPr/>
          <p:nvPr/>
        </p:nvSpPr>
        <p:spPr>
          <a:xfrm rot="5400000">
            <a:off x="4728997" y="4677547"/>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151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887BB-3F9C-8A4A-9BC3-7ACD68701808}"/>
              </a:ext>
            </a:extLst>
          </p:cNvPr>
          <p:cNvSpPr>
            <a:spLocks noGrp="1"/>
          </p:cNvSpPr>
          <p:nvPr>
            <p:ph type="title"/>
          </p:nvPr>
        </p:nvSpPr>
        <p:spPr/>
        <p:txBody>
          <a:bodyPr/>
          <a:lstStyle/>
          <a:p>
            <a:r>
              <a:rPr lang="en-US" altLang="ja-JP" dirty="0"/>
              <a:t>7-4. </a:t>
            </a:r>
            <a:r>
              <a:rPr lang="ja-JP" altLang="en-US"/>
              <a:t>配食</a:t>
            </a:r>
            <a:endParaRPr kumimoji="1" lang="ja-JP" altLang="en-US"/>
          </a:p>
        </p:txBody>
      </p:sp>
      <p:sp>
        <p:nvSpPr>
          <p:cNvPr id="3" name="コンテンツ プレースホルダー 2">
            <a:extLst>
              <a:ext uri="{FF2B5EF4-FFF2-40B4-BE49-F238E27FC236}">
                <a16:creationId xmlns:a16="http://schemas.microsoft.com/office/drawing/2014/main" id="{7FD2C982-B358-BD48-97CD-29C5B1DC64E0}"/>
              </a:ext>
            </a:extLst>
          </p:cNvPr>
          <p:cNvSpPr>
            <a:spLocks noGrp="1"/>
          </p:cNvSpPr>
          <p:nvPr>
            <p:ph sz="half" idx="1"/>
          </p:nvPr>
        </p:nvSpPr>
        <p:spPr>
          <a:xfrm>
            <a:off x="471488" y="2637436"/>
            <a:ext cx="2914650" cy="3090845"/>
          </a:xfrm>
        </p:spPr>
        <p:txBody>
          <a:bodyPr>
            <a:normAutofit/>
          </a:bodyPr>
          <a:lstStyle/>
          <a:p>
            <a:pPr marL="0" indent="0">
              <a:buNone/>
            </a:pPr>
            <a:r>
              <a:rPr kumimoji="1" lang="ja-JP" altLang="en-US" sz="1200"/>
              <a:t>滞在者の食事の注文は、滞在者自身で行っていただきます。</a:t>
            </a:r>
            <a:endParaRPr kumimoji="1" lang="en-US" altLang="ja-JP" sz="1200" dirty="0"/>
          </a:p>
          <a:p>
            <a:pPr marL="0" indent="0">
              <a:buNone/>
            </a:pPr>
            <a:r>
              <a:rPr kumimoji="1" lang="ja-JP" altLang="en-US" sz="1200"/>
              <a:t>注文情報は、</a:t>
            </a:r>
            <a:r>
              <a:rPr lang="ja-JP" altLang="en-US" sz="1200"/>
              <a:t>各事業所で、前日に予約を確定させ手配をおこないます。</a:t>
            </a:r>
            <a:endParaRPr lang="en-US" altLang="ja-JP" sz="1200" dirty="0"/>
          </a:p>
          <a:p>
            <a:pPr marL="0" indent="0">
              <a:buNone/>
            </a:pPr>
            <a:endParaRPr lang="en-US" altLang="ja-JP" sz="1200" dirty="0"/>
          </a:p>
          <a:p>
            <a:pPr marL="0" indent="0">
              <a:buNone/>
            </a:pPr>
            <a:r>
              <a:rPr lang="ja-JP" altLang="en-US" sz="1200">
                <a:solidFill>
                  <a:srgbClr val="FF0000"/>
                </a:solidFill>
              </a:rPr>
              <a:t>配食の際には、滞在者と接触をしないようにドア前置きしてください。</a:t>
            </a:r>
            <a:endParaRPr lang="en-US" altLang="ja-JP" sz="1200" dirty="0">
              <a:solidFill>
                <a:srgbClr val="FF0000"/>
              </a:solidFill>
            </a:endParaRPr>
          </a:p>
          <a:p>
            <a:pPr marL="0" indent="0">
              <a:buNone/>
            </a:pPr>
            <a:endParaRPr kumimoji="1" lang="en-US" altLang="ja-JP" sz="1200" dirty="0"/>
          </a:p>
        </p:txBody>
      </p:sp>
      <p:sp>
        <p:nvSpPr>
          <p:cNvPr id="6" name="角丸四角形 5">
            <a:extLst>
              <a:ext uri="{FF2B5EF4-FFF2-40B4-BE49-F238E27FC236}">
                <a16:creationId xmlns:a16="http://schemas.microsoft.com/office/drawing/2014/main" id="{64F49F2C-A860-5342-8EEC-192D8AF9A38C}"/>
              </a:ext>
            </a:extLst>
          </p:cNvPr>
          <p:cNvSpPr/>
          <p:nvPr/>
        </p:nvSpPr>
        <p:spPr>
          <a:xfrm>
            <a:off x="519597" y="228618"/>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食事注文・手配は、</a:t>
            </a:r>
            <a:r>
              <a:rPr lang="ja-JP" altLang="en-US" sz="1600"/>
              <a:t>統一窓口で行います。</a:t>
            </a:r>
            <a:endParaRPr kumimoji="1" lang="ja-JP" altLang="en-US" sz="1600">
              <a:solidFill>
                <a:schemeClr val="bg1"/>
              </a:solidFill>
            </a:endParaRPr>
          </a:p>
        </p:txBody>
      </p:sp>
      <p:sp>
        <p:nvSpPr>
          <p:cNvPr id="9" name="テキスト ボックス 8">
            <a:extLst>
              <a:ext uri="{FF2B5EF4-FFF2-40B4-BE49-F238E27FC236}">
                <a16:creationId xmlns:a16="http://schemas.microsoft.com/office/drawing/2014/main" id="{148012B0-3E83-6043-90C9-57092ACA83DA}"/>
              </a:ext>
            </a:extLst>
          </p:cNvPr>
          <p:cNvSpPr txBox="1"/>
          <p:nvPr/>
        </p:nvSpPr>
        <p:spPr>
          <a:xfrm>
            <a:off x="3520713" y="4433360"/>
            <a:ext cx="1803221" cy="461665"/>
          </a:xfrm>
          <a:prstGeom prst="rect">
            <a:avLst/>
          </a:prstGeom>
          <a:noFill/>
        </p:spPr>
        <p:txBody>
          <a:bodyPr wrap="square" rtlCol="0">
            <a:spAutoFit/>
          </a:bodyPr>
          <a:lstStyle/>
          <a:p>
            <a:pPr algn="ctr"/>
            <a:r>
              <a:rPr lang="ja-JP" altLang="en-US" sz="1200"/>
              <a:t>滞在者から配食</a:t>
            </a:r>
            <a:endParaRPr lang="en-US" altLang="ja-JP" sz="1200" dirty="0"/>
          </a:p>
          <a:p>
            <a:pPr algn="ctr"/>
            <a:r>
              <a:rPr lang="ja-JP" altLang="en-US" sz="1200"/>
              <a:t>の希望を受ける</a:t>
            </a:r>
            <a:endParaRPr lang="en-US" altLang="ja-JP" sz="1200" dirty="0"/>
          </a:p>
        </p:txBody>
      </p:sp>
      <p:pic>
        <p:nvPicPr>
          <p:cNvPr id="11" name="図 10">
            <a:extLst>
              <a:ext uri="{FF2B5EF4-FFF2-40B4-BE49-F238E27FC236}">
                <a16:creationId xmlns:a16="http://schemas.microsoft.com/office/drawing/2014/main" id="{D1C1E40E-A19A-4249-989F-7B6ED74774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7765" y="6056126"/>
            <a:ext cx="618347" cy="618347"/>
          </a:xfrm>
          <a:prstGeom prst="rect">
            <a:avLst/>
          </a:prstGeom>
        </p:spPr>
      </p:pic>
      <p:sp>
        <p:nvSpPr>
          <p:cNvPr id="12" name="テキスト ボックス 11">
            <a:extLst>
              <a:ext uri="{FF2B5EF4-FFF2-40B4-BE49-F238E27FC236}">
                <a16:creationId xmlns:a16="http://schemas.microsoft.com/office/drawing/2014/main" id="{54062AE1-DDBF-C741-B0B8-D255FB82EBFC}"/>
              </a:ext>
            </a:extLst>
          </p:cNvPr>
          <p:cNvSpPr txBox="1"/>
          <p:nvPr/>
        </p:nvSpPr>
        <p:spPr>
          <a:xfrm>
            <a:off x="3429000" y="6718737"/>
            <a:ext cx="1764399"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17" name="テキスト ボックス 16">
            <a:extLst>
              <a:ext uri="{FF2B5EF4-FFF2-40B4-BE49-F238E27FC236}">
                <a16:creationId xmlns:a16="http://schemas.microsoft.com/office/drawing/2014/main" id="{6D895092-52F1-3542-B396-4AD6EE8198C9}"/>
              </a:ext>
            </a:extLst>
          </p:cNvPr>
          <p:cNvSpPr txBox="1"/>
          <p:nvPr/>
        </p:nvSpPr>
        <p:spPr>
          <a:xfrm>
            <a:off x="3694902" y="8553243"/>
            <a:ext cx="1295618" cy="276999"/>
          </a:xfrm>
          <a:prstGeom prst="rect">
            <a:avLst/>
          </a:prstGeom>
          <a:noFill/>
          <a:ln>
            <a:noFill/>
          </a:ln>
        </p:spPr>
        <p:txBody>
          <a:bodyPr wrap="square" rtlCol="0">
            <a:spAutoFit/>
          </a:bodyPr>
          <a:lstStyle/>
          <a:p>
            <a:pPr algn="ctr"/>
            <a:r>
              <a:rPr kumimoji="1" lang="ja-JP" altLang="en-US" sz="1200"/>
              <a:t>配食事業者</a:t>
            </a:r>
            <a:endParaRPr kumimoji="1" lang="en-US" altLang="ja-JP" sz="1200" dirty="0"/>
          </a:p>
        </p:txBody>
      </p:sp>
      <p:sp>
        <p:nvSpPr>
          <p:cNvPr id="19" name="下矢印 18">
            <a:extLst>
              <a:ext uri="{FF2B5EF4-FFF2-40B4-BE49-F238E27FC236}">
                <a16:creationId xmlns:a16="http://schemas.microsoft.com/office/drawing/2014/main" id="{8322C441-9848-314A-8CFB-7D917FD07CA7}"/>
              </a:ext>
            </a:extLst>
          </p:cNvPr>
          <p:cNvSpPr/>
          <p:nvPr/>
        </p:nvSpPr>
        <p:spPr>
          <a:xfrm>
            <a:off x="4070916" y="7153423"/>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C57A68B-7E55-8B43-A2A1-643DC61EFD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2007" y="5533667"/>
            <a:ext cx="742184" cy="742184"/>
          </a:xfrm>
          <a:prstGeom prst="rect">
            <a:avLst/>
          </a:prstGeom>
        </p:spPr>
      </p:pic>
      <p:sp>
        <p:nvSpPr>
          <p:cNvPr id="22" name="テキスト ボックス 21">
            <a:extLst>
              <a:ext uri="{FF2B5EF4-FFF2-40B4-BE49-F238E27FC236}">
                <a16:creationId xmlns:a16="http://schemas.microsoft.com/office/drawing/2014/main" id="{86A7C395-AAF0-514B-97B9-2E7663D3EFA1}"/>
              </a:ext>
            </a:extLst>
          </p:cNvPr>
          <p:cNvSpPr txBox="1"/>
          <p:nvPr/>
        </p:nvSpPr>
        <p:spPr>
          <a:xfrm>
            <a:off x="5165040" y="6327273"/>
            <a:ext cx="1295618" cy="276999"/>
          </a:xfrm>
          <a:prstGeom prst="rect">
            <a:avLst/>
          </a:prstGeom>
          <a:noFill/>
        </p:spPr>
        <p:txBody>
          <a:bodyPr wrap="square" rtlCol="0">
            <a:spAutoFit/>
          </a:bodyPr>
          <a:lstStyle/>
          <a:p>
            <a:pPr algn="ctr"/>
            <a:r>
              <a:rPr kumimoji="1" lang="ja-JP" altLang="en-US" sz="1200"/>
              <a:t>事業所</a:t>
            </a:r>
          </a:p>
        </p:txBody>
      </p:sp>
      <p:sp>
        <p:nvSpPr>
          <p:cNvPr id="23" name="テキスト ボックス 22">
            <a:extLst>
              <a:ext uri="{FF2B5EF4-FFF2-40B4-BE49-F238E27FC236}">
                <a16:creationId xmlns:a16="http://schemas.microsoft.com/office/drawing/2014/main" id="{A96A4D70-CF6A-E242-8534-470AAE55D02D}"/>
              </a:ext>
            </a:extLst>
          </p:cNvPr>
          <p:cNvSpPr txBox="1"/>
          <p:nvPr/>
        </p:nvSpPr>
        <p:spPr>
          <a:xfrm>
            <a:off x="5171743" y="7443250"/>
            <a:ext cx="1295618" cy="276999"/>
          </a:xfrm>
          <a:prstGeom prst="rect">
            <a:avLst/>
          </a:prstGeom>
          <a:noFill/>
          <a:ln>
            <a:noFill/>
          </a:ln>
        </p:spPr>
        <p:txBody>
          <a:bodyPr wrap="square" rtlCol="0">
            <a:spAutoFit/>
          </a:bodyPr>
          <a:lstStyle/>
          <a:p>
            <a:pPr algn="ctr"/>
            <a:r>
              <a:rPr lang="ja-JP" altLang="en-US" sz="1200"/>
              <a:t>配達</a:t>
            </a:r>
            <a:endParaRPr kumimoji="1" lang="en-US" altLang="ja-JP" sz="1200" dirty="0"/>
          </a:p>
        </p:txBody>
      </p:sp>
      <p:pic>
        <p:nvPicPr>
          <p:cNvPr id="24" name="図 23">
            <a:extLst>
              <a:ext uri="{FF2B5EF4-FFF2-40B4-BE49-F238E27FC236}">
                <a16:creationId xmlns:a16="http://schemas.microsoft.com/office/drawing/2014/main" id="{D247DB65-12AA-DB49-84CA-C9001199775F}"/>
              </a:ext>
            </a:extLst>
          </p:cNvPr>
          <p:cNvPicPr>
            <a:picLocks noChangeAspect="1"/>
          </p:cNvPicPr>
          <p:nvPr/>
        </p:nvPicPr>
        <p:blipFill>
          <a:blip r:embed="rId4"/>
          <a:stretch>
            <a:fillRect/>
          </a:stretch>
        </p:blipFill>
        <p:spPr>
          <a:xfrm>
            <a:off x="5320056" y="2046274"/>
            <a:ext cx="985583" cy="985583"/>
          </a:xfrm>
          <a:prstGeom prst="rect">
            <a:avLst/>
          </a:prstGeom>
        </p:spPr>
      </p:pic>
      <p:sp>
        <p:nvSpPr>
          <p:cNvPr id="25" name="テキスト ボックス 24">
            <a:extLst>
              <a:ext uri="{FF2B5EF4-FFF2-40B4-BE49-F238E27FC236}">
                <a16:creationId xmlns:a16="http://schemas.microsoft.com/office/drawing/2014/main" id="{E4D53299-7E2B-7C4C-86C2-27104E264446}"/>
              </a:ext>
            </a:extLst>
          </p:cNvPr>
          <p:cNvSpPr txBox="1"/>
          <p:nvPr/>
        </p:nvSpPr>
        <p:spPr>
          <a:xfrm>
            <a:off x="5274177" y="2949388"/>
            <a:ext cx="1193184" cy="276999"/>
          </a:xfrm>
          <a:prstGeom prst="rect">
            <a:avLst/>
          </a:prstGeom>
          <a:noFill/>
        </p:spPr>
        <p:txBody>
          <a:bodyPr wrap="square" rtlCol="0">
            <a:spAutoFit/>
          </a:bodyPr>
          <a:lstStyle/>
          <a:p>
            <a:pPr algn="ctr"/>
            <a:r>
              <a:rPr kumimoji="1" lang="ja-JP" altLang="en-US" sz="1200"/>
              <a:t>接触禁止</a:t>
            </a:r>
          </a:p>
        </p:txBody>
      </p:sp>
      <p:sp>
        <p:nvSpPr>
          <p:cNvPr id="26" name="十字形 25">
            <a:extLst>
              <a:ext uri="{FF2B5EF4-FFF2-40B4-BE49-F238E27FC236}">
                <a16:creationId xmlns:a16="http://schemas.microsoft.com/office/drawing/2014/main" id="{A757CE02-5EE7-474A-B888-7A57F766C8C9}"/>
              </a:ext>
            </a:extLst>
          </p:cNvPr>
          <p:cNvSpPr/>
          <p:nvPr/>
        </p:nvSpPr>
        <p:spPr>
          <a:xfrm rot="18900000">
            <a:off x="5538262" y="2283717"/>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矢印 26">
            <a:extLst>
              <a:ext uri="{FF2B5EF4-FFF2-40B4-BE49-F238E27FC236}">
                <a16:creationId xmlns:a16="http://schemas.microsoft.com/office/drawing/2014/main" id="{FB6BAC04-FA85-6E49-95A5-F1055091C8E7}"/>
              </a:ext>
            </a:extLst>
          </p:cNvPr>
          <p:cNvSpPr/>
          <p:nvPr/>
        </p:nvSpPr>
        <p:spPr>
          <a:xfrm rot="10800000">
            <a:off x="5629844" y="4391592"/>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8CA85A4-AA95-9348-B8DD-281B93B61AD2}"/>
              </a:ext>
            </a:extLst>
          </p:cNvPr>
          <p:cNvSpPr txBox="1"/>
          <p:nvPr/>
        </p:nvSpPr>
        <p:spPr>
          <a:xfrm>
            <a:off x="5171743" y="5123059"/>
            <a:ext cx="1295618" cy="276999"/>
          </a:xfrm>
          <a:prstGeom prst="rect">
            <a:avLst/>
          </a:prstGeom>
          <a:noFill/>
          <a:ln>
            <a:noFill/>
          </a:ln>
        </p:spPr>
        <p:txBody>
          <a:bodyPr wrap="square" rtlCol="0">
            <a:spAutoFit/>
          </a:bodyPr>
          <a:lstStyle/>
          <a:p>
            <a:pPr algn="ctr"/>
            <a:r>
              <a:rPr lang="ja-JP" altLang="en-US" sz="1200"/>
              <a:t>配食</a:t>
            </a:r>
            <a:endParaRPr kumimoji="1" lang="en-US" altLang="ja-JP" sz="1200" dirty="0"/>
          </a:p>
        </p:txBody>
      </p:sp>
      <p:pic>
        <p:nvPicPr>
          <p:cNvPr id="29" name="図 28">
            <a:extLst>
              <a:ext uri="{FF2B5EF4-FFF2-40B4-BE49-F238E27FC236}">
                <a16:creationId xmlns:a16="http://schemas.microsoft.com/office/drawing/2014/main" id="{2AF0E1F8-9DB2-6648-BF27-A549DFD467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1302" y="3230975"/>
            <a:ext cx="598697" cy="901567"/>
          </a:xfrm>
          <a:prstGeom prst="rect">
            <a:avLst/>
          </a:prstGeom>
        </p:spPr>
      </p:pic>
      <p:sp>
        <p:nvSpPr>
          <p:cNvPr id="30" name="テキスト ボックス 29">
            <a:extLst>
              <a:ext uri="{FF2B5EF4-FFF2-40B4-BE49-F238E27FC236}">
                <a16:creationId xmlns:a16="http://schemas.microsoft.com/office/drawing/2014/main" id="{8BC3E94E-A9A5-5341-8A32-52627BBAFF33}"/>
              </a:ext>
            </a:extLst>
          </p:cNvPr>
          <p:cNvSpPr txBox="1"/>
          <p:nvPr/>
        </p:nvSpPr>
        <p:spPr>
          <a:xfrm>
            <a:off x="5171743" y="4076137"/>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31" name="図 30">
            <a:extLst>
              <a:ext uri="{FF2B5EF4-FFF2-40B4-BE49-F238E27FC236}">
                <a16:creationId xmlns:a16="http://schemas.microsoft.com/office/drawing/2014/main" id="{7FA8CCBB-FDC6-6B48-89EA-AD1102E7FF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01835" y="7741768"/>
            <a:ext cx="1222024" cy="577275"/>
          </a:xfrm>
          <a:prstGeom prst="rect">
            <a:avLst/>
          </a:prstGeom>
        </p:spPr>
      </p:pic>
      <p:sp>
        <p:nvSpPr>
          <p:cNvPr id="32" name="下矢印 31">
            <a:extLst>
              <a:ext uri="{FF2B5EF4-FFF2-40B4-BE49-F238E27FC236}">
                <a16:creationId xmlns:a16="http://schemas.microsoft.com/office/drawing/2014/main" id="{26782A22-9B3B-684D-99EA-C9A5B8619367}"/>
              </a:ext>
            </a:extLst>
          </p:cNvPr>
          <p:cNvSpPr/>
          <p:nvPr/>
        </p:nvSpPr>
        <p:spPr>
          <a:xfrm rot="10800000">
            <a:off x="5629844" y="6657714"/>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下矢印 32">
            <a:extLst>
              <a:ext uri="{FF2B5EF4-FFF2-40B4-BE49-F238E27FC236}">
                <a16:creationId xmlns:a16="http://schemas.microsoft.com/office/drawing/2014/main" id="{506125CE-47EC-A74A-8AD0-5B2C111B00E8}"/>
              </a:ext>
            </a:extLst>
          </p:cNvPr>
          <p:cNvSpPr/>
          <p:nvPr/>
        </p:nvSpPr>
        <p:spPr>
          <a:xfrm rot="19800000">
            <a:off x="4919935" y="523302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下矢印 33">
            <a:extLst>
              <a:ext uri="{FF2B5EF4-FFF2-40B4-BE49-F238E27FC236}">
                <a16:creationId xmlns:a16="http://schemas.microsoft.com/office/drawing/2014/main" id="{6DF6A0C3-62C2-6348-A16D-6561BB9FF59C}"/>
              </a:ext>
            </a:extLst>
          </p:cNvPr>
          <p:cNvSpPr/>
          <p:nvPr/>
        </p:nvSpPr>
        <p:spPr>
          <a:xfrm>
            <a:off x="4070916" y="526509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416BC06-6237-2848-B54C-9E405A1EC95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97021" y="7762470"/>
            <a:ext cx="695036" cy="695036"/>
          </a:xfrm>
          <a:prstGeom prst="rect">
            <a:avLst/>
          </a:prstGeom>
        </p:spPr>
      </p:pic>
      <p:sp>
        <p:nvSpPr>
          <p:cNvPr id="5" name="スライド番号プレースホルダー 4">
            <a:extLst>
              <a:ext uri="{FF2B5EF4-FFF2-40B4-BE49-F238E27FC236}">
                <a16:creationId xmlns:a16="http://schemas.microsoft.com/office/drawing/2014/main" id="{BD0970B4-08BD-3245-9E78-ED9538256828}"/>
              </a:ext>
            </a:extLst>
          </p:cNvPr>
          <p:cNvSpPr>
            <a:spLocks noGrp="1"/>
          </p:cNvSpPr>
          <p:nvPr>
            <p:ph type="sldNum" sz="quarter" idx="12"/>
          </p:nvPr>
        </p:nvSpPr>
        <p:spPr/>
        <p:txBody>
          <a:bodyPr/>
          <a:lstStyle/>
          <a:p>
            <a:fld id="{D26F39CE-828E-974C-A2DD-8D56C23B278A}" type="slidenum">
              <a:rPr kumimoji="1" lang="ja-JP" altLang="en-US" smtClean="0"/>
              <a:t>14</a:t>
            </a:fld>
            <a:endParaRPr kumimoji="1" lang="ja-JP" altLang="en-US"/>
          </a:p>
        </p:txBody>
      </p:sp>
      <p:pic>
        <p:nvPicPr>
          <p:cNvPr id="35" name="図 34">
            <a:extLst>
              <a:ext uri="{FF2B5EF4-FFF2-40B4-BE49-F238E27FC236}">
                <a16:creationId xmlns:a16="http://schemas.microsoft.com/office/drawing/2014/main" id="{26DB0FF9-1F58-A848-97B6-3E163E5233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76481" y="3449907"/>
            <a:ext cx="869436" cy="869436"/>
          </a:xfrm>
          <a:prstGeom prst="rect">
            <a:avLst/>
          </a:prstGeom>
        </p:spPr>
      </p:pic>
    </p:spTree>
    <p:extLst>
      <p:ext uri="{BB962C8B-B14F-4D97-AF65-F5344CB8AC3E}">
        <p14:creationId xmlns:p14="http://schemas.microsoft.com/office/powerpoint/2010/main" val="382362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7-5. </a:t>
            </a:r>
            <a:r>
              <a:rPr lang="ja-JP" altLang="en-US"/>
              <a:t>衛生管理</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6"/>
            <a:ext cx="2914650" cy="3241710"/>
          </a:xfrm>
        </p:spPr>
        <p:txBody>
          <a:bodyPr>
            <a:normAutofit/>
          </a:bodyPr>
          <a:lstStyle/>
          <a:p>
            <a:pPr marL="0" indent="0">
              <a:buNone/>
            </a:pPr>
            <a:r>
              <a:rPr lang="ja-JP" altLang="en-US" sz="1200"/>
              <a:t>部屋清掃は、滞在中は行いません。</a:t>
            </a:r>
            <a:endParaRPr lang="en-US" altLang="ja-JP" sz="1200" dirty="0"/>
          </a:p>
          <a:p>
            <a:pPr marL="0" indent="0">
              <a:buNone/>
            </a:pPr>
            <a:endParaRPr lang="en-US" altLang="ja-JP" sz="1200" dirty="0"/>
          </a:p>
          <a:p>
            <a:pPr marL="0" indent="0">
              <a:buNone/>
            </a:pPr>
            <a:r>
              <a:rPr lang="ja-JP" altLang="en-US" sz="1200">
                <a:solidFill>
                  <a:srgbClr val="FF0000"/>
                </a:solidFill>
              </a:rPr>
              <a:t>滞在者から客室清掃の要望があっても、清掃は実施しません。</a:t>
            </a:r>
            <a:endParaRPr lang="en-US" altLang="ja-JP" sz="1200" dirty="0"/>
          </a:p>
          <a:p>
            <a:pPr marL="0" indent="0">
              <a:buNone/>
            </a:pPr>
            <a:endParaRPr kumimoji="1" lang="en-US" altLang="ja-JP" sz="1200" dirty="0"/>
          </a:p>
          <a:p>
            <a:pPr marL="0" indent="0">
              <a:buNone/>
            </a:pPr>
            <a:r>
              <a:rPr lang="ja-JP" altLang="en-US" sz="1200"/>
              <a:t>館内清掃については、来館・退館者ルートについて、厚生労働省のウィルス防疫に関する提言にしたがって、発生時ごとに、消毒を実施し、記録してください。</a:t>
            </a:r>
            <a:endParaRPr lang="en-US" altLang="ja-JP" sz="1200" dirty="0"/>
          </a:p>
          <a:p>
            <a:pPr marL="0" indent="0">
              <a:buNone/>
            </a:pPr>
            <a:endParaRPr lang="en-US" altLang="ja-JP" sz="1200" dirty="0"/>
          </a:p>
          <a:p>
            <a:pPr marL="0" indent="0">
              <a:buNone/>
            </a:pPr>
            <a:r>
              <a:rPr lang="ja-JP" altLang="en-US" sz="1200"/>
              <a:t>また、滞在者の外出を発見した場合は、経路の聞き取りを行い、立ち回り部分について消毒を実施し、実施時間・担当者記録してください。</a:t>
            </a:r>
            <a:endParaRPr lang="en-US" altLang="ja-JP" sz="1200" dirty="0"/>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滞在部屋の清掃は行いません。来館退館者発生毎に消毒を実施。</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3845268" y="2626836"/>
            <a:ext cx="2745959" cy="2862322"/>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２　集客施設を運営する方へ（飲食店、小売店など）</a:t>
            </a:r>
          </a:p>
          <a:p>
            <a:r>
              <a:rPr lang="ja-JP" altLang="en-US" sz="1200" b="1">
                <a:solidFill>
                  <a:srgbClr val="2E3136"/>
                </a:solidFill>
                <a:latin typeface="MS PGothic" panose="020B0600070205080204" pitchFamily="34" charset="-128"/>
                <a:ea typeface="MS PGothic" panose="020B0600070205080204" pitchFamily="34" charset="-128"/>
              </a:rPr>
              <a:t>問１ 普段の清掃で気をつけることはありますか。</a:t>
            </a:r>
          </a:p>
          <a:p>
            <a:r>
              <a:rPr lang="ja-JP" altLang="en-US" sz="1200">
                <a:solidFill>
                  <a:srgbClr val="2E3136"/>
                </a:solidFill>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solidFill>
                  <a:srgbClr val="2E3136"/>
                </a:solidFill>
                <a:latin typeface="MS PGothic" panose="020B0600070205080204" pitchFamily="34" charset="-128"/>
                <a:ea typeface="MS PGothic" panose="020B0600070205080204" pitchFamily="34" charset="-128"/>
              </a:rPr>
              <a:t>Q&amp;A</a:t>
            </a:r>
            <a:r>
              <a:rPr lang="ja-JP" altLang="en-US" sz="1200">
                <a:solidFill>
                  <a:srgbClr val="2E3136"/>
                </a:solidFill>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endParaRPr lang="ja-JP" altLang="en-US" sz="1200">
              <a:latin typeface="MS PGothic" panose="020B0600070205080204" pitchFamily="34" charset="-128"/>
              <a:ea typeface="MS PGothic" panose="020B0600070205080204" pitchFamily="34" charset="-128"/>
            </a:endParaRPr>
          </a:p>
        </p:txBody>
      </p:sp>
      <p:sp>
        <p:nvSpPr>
          <p:cNvPr id="21" name="正方形/長方形 20">
            <a:extLst>
              <a:ext uri="{FF2B5EF4-FFF2-40B4-BE49-F238E27FC236}">
                <a16:creationId xmlns:a16="http://schemas.microsoft.com/office/drawing/2014/main" id="{C0E74058-4CEA-334E-8AD5-119B4CE5A47C}"/>
              </a:ext>
            </a:extLst>
          </p:cNvPr>
          <p:cNvSpPr/>
          <p:nvPr/>
        </p:nvSpPr>
        <p:spPr>
          <a:xfrm>
            <a:off x="519597" y="7363177"/>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22" name="正方形/長方形 21">
            <a:extLst>
              <a:ext uri="{FF2B5EF4-FFF2-40B4-BE49-F238E27FC236}">
                <a16:creationId xmlns:a16="http://schemas.microsoft.com/office/drawing/2014/main" id="{514667FE-6D4B-C44B-B122-3B8D1559E631}"/>
              </a:ext>
            </a:extLst>
          </p:cNvPr>
          <p:cNvSpPr/>
          <p:nvPr/>
        </p:nvSpPr>
        <p:spPr>
          <a:xfrm>
            <a:off x="3387625" y="7363177"/>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23" name="コンテンツ プレースホルダー 2">
            <a:extLst>
              <a:ext uri="{FF2B5EF4-FFF2-40B4-BE49-F238E27FC236}">
                <a16:creationId xmlns:a16="http://schemas.microsoft.com/office/drawing/2014/main" id="{D79E370D-DAE3-2D4D-B826-ABFA172E8F5B}"/>
              </a:ext>
            </a:extLst>
          </p:cNvPr>
          <p:cNvSpPr txBox="1">
            <a:spLocks/>
          </p:cNvSpPr>
          <p:nvPr/>
        </p:nvSpPr>
        <p:spPr>
          <a:xfrm>
            <a:off x="471487" y="7810685"/>
            <a:ext cx="5615721" cy="521531"/>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sz="1200"/>
              <a:t>施設は、</a:t>
            </a:r>
            <a:r>
              <a:rPr lang="en-US" altLang="ja-JP" sz="1200" dirty="0" err="1"/>
              <a:t>ClassV</a:t>
            </a:r>
            <a:r>
              <a:rPr lang="en-US" altLang="ja-JP" sz="1200" dirty="0"/>
              <a:t> </a:t>
            </a:r>
            <a:r>
              <a:rPr lang="ja-JP" altLang="en-US" sz="1200"/>
              <a:t>と</a:t>
            </a:r>
            <a:r>
              <a:rPr lang="en-US" altLang="ja-JP" sz="1200" dirty="0" err="1"/>
              <a:t>ClassIV</a:t>
            </a:r>
            <a:r>
              <a:rPr lang="ja-JP" altLang="en-US" sz="1200"/>
              <a:t>に区分されます。区分の内容と実施は、「事業所内のゾーニングと防護」の項を参照してください。</a:t>
            </a:r>
            <a:endParaRPr lang="en-US" altLang="ja-JP" sz="1200" dirty="0"/>
          </a:p>
        </p:txBody>
      </p:sp>
      <p:sp>
        <p:nvSpPr>
          <p:cNvPr id="4" name="スライド番号プレースホルダー 3">
            <a:extLst>
              <a:ext uri="{FF2B5EF4-FFF2-40B4-BE49-F238E27FC236}">
                <a16:creationId xmlns:a16="http://schemas.microsoft.com/office/drawing/2014/main" id="{328939F9-988D-FC4F-AF24-1346F06746FA}"/>
              </a:ext>
            </a:extLst>
          </p:cNvPr>
          <p:cNvSpPr>
            <a:spLocks noGrp="1"/>
          </p:cNvSpPr>
          <p:nvPr>
            <p:ph type="sldNum" sz="quarter" idx="12"/>
          </p:nvPr>
        </p:nvSpPr>
        <p:spPr/>
        <p:txBody>
          <a:bodyPr/>
          <a:lstStyle/>
          <a:p>
            <a:fld id="{D26F39CE-828E-974C-A2DD-8D56C23B278A}" type="slidenum">
              <a:rPr kumimoji="1" lang="ja-JP" altLang="en-US" smtClean="0"/>
              <a:t>15</a:t>
            </a:fld>
            <a:endParaRPr kumimoji="1" lang="ja-JP" altLang="en-US"/>
          </a:p>
        </p:txBody>
      </p:sp>
    </p:spTree>
    <p:extLst>
      <p:ext uri="{BB962C8B-B14F-4D97-AF65-F5344CB8AC3E}">
        <p14:creationId xmlns:p14="http://schemas.microsoft.com/office/powerpoint/2010/main" val="152007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3F618-5F61-1140-AA8F-BF3B2181B1FE}"/>
              </a:ext>
            </a:extLst>
          </p:cNvPr>
          <p:cNvSpPr>
            <a:spLocks noGrp="1"/>
          </p:cNvSpPr>
          <p:nvPr>
            <p:ph type="title"/>
          </p:nvPr>
        </p:nvSpPr>
        <p:spPr/>
        <p:txBody>
          <a:bodyPr/>
          <a:lstStyle/>
          <a:p>
            <a:r>
              <a:rPr kumimoji="1" lang="ja-JP" altLang="en-US"/>
              <a:t>事業所内のゾーニングと防護</a:t>
            </a:r>
          </a:p>
        </p:txBody>
      </p:sp>
      <p:sp>
        <p:nvSpPr>
          <p:cNvPr id="15" name="正方形/長方形 14">
            <a:extLst>
              <a:ext uri="{FF2B5EF4-FFF2-40B4-BE49-F238E27FC236}">
                <a16:creationId xmlns:a16="http://schemas.microsoft.com/office/drawing/2014/main" id="{AA245E8F-68EB-A64D-9081-5B0717093DFE}"/>
              </a:ext>
            </a:extLst>
          </p:cNvPr>
          <p:cNvSpPr/>
          <p:nvPr/>
        </p:nvSpPr>
        <p:spPr>
          <a:xfrm>
            <a:off x="980323" y="2186149"/>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16" name="正方形/長方形 15">
            <a:extLst>
              <a:ext uri="{FF2B5EF4-FFF2-40B4-BE49-F238E27FC236}">
                <a16:creationId xmlns:a16="http://schemas.microsoft.com/office/drawing/2014/main" id="{AC0A5BB8-3819-234D-B417-0698A5BBB461}"/>
              </a:ext>
            </a:extLst>
          </p:cNvPr>
          <p:cNvSpPr/>
          <p:nvPr/>
        </p:nvSpPr>
        <p:spPr>
          <a:xfrm>
            <a:off x="3848351" y="2186149"/>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17" name="テキスト ボックス 16">
            <a:extLst>
              <a:ext uri="{FF2B5EF4-FFF2-40B4-BE49-F238E27FC236}">
                <a16:creationId xmlns:a16="http://schemas.microsoft.com/office/drawing/2014/main" id="{3BCD5CCD-4B9D-7542-B862-CF63A6441A86}"/>
              </a:ext>
            </a:extLst>
          </p:cNvPr>
          <p:cNvSpPr txBox="1"/>
          <p:nvPr/>
        </p:nvSpPr>
        <p:spPr>
          <a:xfrm>
            <a:off x="1039468" y="2978042"/>
            <a:ext cx="2224087" cy="923330"/>
          </a:xfrm>
          <a:prstGeom prst="rect">
            <a:avLst/>
          </a:prstGeom>
          <a:noFill/>
          <a:ln>
            <a:noFill/>
          </a:ln>
        </p:spPr>
        <p:txBody>
          <a:bodyPr wrap="square" rtlCol="0">
            <a:spAutoFit/>
          </a:bodyPr>
          <a:lstStyle/>
          <a:p>
            <a:r>
              <a:rPr lang="ja-JP" altLang="en-US" sz="900"/>
              <a:t>滞在中</a:t>
            </a:r>
            <a:endParaRPr lang="en-US" altLang="ja-JP" sz="900" dirty="0"/>
          </a:p>
          <a:p>
            <a:r>
              <a:rPr lang="ja-JP" altLang="en-US" sz="900"/>
              <a:t>退去後</a:t>
            </a:r>
            <a:r>
              <a:rPr lang="en-US" altLang="ja-JP" sz="900" dirty="0"/>
              <a:t>48</a:t>
            </a:r>
            <a:r>
              <a:rPr lang="ja-JP" altLang="en-US" sz="900"/>
              <a:t>時間以内</a:t>
            </a:r>
            <a:endParaRPr lang="en-US" altLang="ja-JP" sz="900" dirty="0"/>
          </a:p>
          <a:p>
            <a:r>
              <a:rPr lang="en-US" altLang="ja-JP" sz="900" dirty="0"/>
              <a:t>2</a:t>
            </a:r>
            <a:r>
              <a:rPr lang="ja-JP" altLang="en-US" sz="900"/>
              <a:t>時間換気前の客室</a:t>
            </a:r>
            <a:endParaRPr lang="en-US" altLang="ja-JP" sz="900" dirty="0"/>
          </a:p>
          <a:p>
            <a:r>
              <a:rPr lang="ja-JP" altLang="en-US" sz="900"/>
              <a:t>リネン撤去前の客室</a:t>
            </a:r>
            <a:endParaRPr lang="en-US" altLang="ja-JP" sz="900" dirty="0"/>
          </a:p>
          <a:p>
            <a:r>
              <a:rPr lang="ja-JP" altLang="en-US" sz="900"/>
              <a:t>ゴミ撤去前の客室</a:t>
            </a:r>
            <a:endParaRPr lang="en-US" altLang="ja-JP" sz="900" dirty="0"/>
          </a:p>
          <a:p>
            <a:r>
              <a:rPr lang="ja-JP" altLang="en-US" sz="900"/>
              <a:t>ジア塩素による消毒前</a:t>
            </a:r>
            <a:r>
              <a:rPr lang="en-US" altLang="ja-JP" sz="900" dirty="0"/>
              <a:t>z</a:t>
            </a:r>
            <a:endParaRPr lang="ja-JP" altLang="en-US" sz="900"/>
          </a:p>
        </p:txBody>
      </p:sp>
      <p:sp>
        <p:nvSpPr>
          <p:cNvPr id="18" name="テキスト ボックス 17">
            <a:extLst>
              <a:ext uri="{FF2B5EF4-FFF2-40B4-BE49-F238E27FC236}">
                <a16:creationId xmlns:a16="http://schemas.microsoft.com/office/drawing/2014/main" id="{E931C15D-8F38-CC45-B1AD-FB828164A0EB}"/>
              </a:ext>
            </a:extLst>
          </p:cNvPr>
          <p:cNvSpPr txBox="1"/>
          <p:nvPr/>
        </p:nvSpPr>
        <p:spPr>
          <a:xfrm>
            <a:off x="358065" y="3053051"/>
            <a:ext cx="613610" cy="230832"/>
          </a:xfrm>
          <a:prstGeom prst="rect">
            <a:avLst/>
          </a:prstGeom>
          <a:noFill/>
          <a:ln>
            <a:noFill/>
          </a:ln>
        </p:spPr>
        <p:txBody>
          <a:bodyPr wrap="square" rtlCol="0">
            <a:spAutoFit/>
          </a:bodyPr>
          <a:lstStyle/>
          <a:p>
            <a:r>
              <a:rPr lang="ja-JP" altLang="en-US" sz="900" b="1"/>
              <a:t>客室</a:t>
            </a:r>
          </a:p>
        </p:txBody>
      </p:sp>
      <p:sp>
        <p:nvSpPr>
          <p:cNvPr id="19" name="テキスト ボックス 18">
            <a:extLst>
              <a:ext uri="{FF2B5EF4-FFF2-40B4-BE49-F238E27FC236}">
                <a16:creationId xmlns:a16="http://schemas.microsoft.com/office/drawing/2014/main" id="{C47E55D5-CCB0-3346-A139-8DBB18018950}"/>
              </a:ext>
            </a:extLst>
          </p:cNvPr>
          <p:cNvSpPr txBox="1"/>
          <p:nvPr/>
        </p:nvSpPr>
        <p:spPr>
          <a:xfrm>
            <a:off x="3907381" y="2978042"/>
            <a:ext cx="1787550" cy="230791"/>
          </a:xfrm>
          <a:prstGeom prst="rect">
            <a:avLst/>
          </a:prstGeom>
          <a:noFill/>
          <a:ln>
            <a:noFill/>
          </a:ln>
        </p:spPr>
        <p:txBody>
          <a:bodyPr wrap="square" rtlCol="0">
            <a:spAutoFit/>
          </a:bodyPr>
          <a:lstStyle/>
          <a:p>
            <a:r>
              <a:rPr lang="ja-JP" altLang="en-US" sz="900"/>
              <a:t>ジア塩素消毒後</a:t>
            </a:r>
          </a:p>
        </p:txBody>
      </p:sp>
      <p:sp>
        <p:nvSpPr>
          <p:cNvPr id="20" name="テキスト ボックス 19">
            <a:extLst>
              <a:ext uri="{FF2B5EF4-FFF2-40B4-BE49-F238E27FC236}">
                <a16:creationId xmlns:a16="http://schemas.microsoft.com/office/drawing/2014/main" id="{C91F07EF-E1B2-C84D-BA7F-50E8D73C5A65}"/>
              </a:ext>
            </a:extLst>
          </p:cNvPr>
          <p:cNvSpPr txBox="1"/>
          <p:nvPr/>
        </p:nvSpPr>
        <p:spPr>
          <a:xfrm>
            <a:off x="358065" y="4099798"/>
            <a:ext cx="613610" cy="230832"/>
          </a:xfrm>
          <a:prstGeom prst="rect">
            <a:avLst/>
          </a:prstGeom>
          <a:noFill/>
          <a:ln>
            <a:noFill/>
          </a:ln>
        </p:spPr>
        <p:txBody>
          <a:bodyPr wrap="square" rtlCol="0">
            <a:spAutoFit/>
          </a:bodyPr>
          <a:lstStyle/>
          <a:p>
            <a:r>
              <a:rPr lang="ja-JP" altLang="en-US" sz="900" b="1"/>
              <a:t>経路</a:t>
            </a:r>
          </a:p>
        </p:txBody>
      </p:sp>
      <p:sp>
        <p:nvSpPr>
          <p:cNvPr id="21" name="テキスト ボックス 20">
            <a:extLst>
              <a:ext uri="{FF2B5EF4-FFF2-40B4-BE49-F238E27FC236}">
                <a16:creationId xmlns:a16="http://schemas.microsoft.com/office/drawing/2014/main" id="{BB27D0B7-3EAE-BE42-B663-A5C4839809CB}"/>
              </a:ext>
            </a:extLst>
          </p:cNvPr>
          <p:cNvSpPr txBox="1"/>
          <p:nvPr/>
        </p:nvSpPr>
        <p:spPr>
          <a:xfrm>
            <a:off x="971675" y="3988694"/>
            <a:ext cx="2224087" cy="646331"/>
          </a:xfrm>
          <a:prstGeom prst="rect">
            <a:avLst/>
          </a:prstGeom>
          <a:noFill/>
          <a:ln>
            <a:noFill/>
          </a:ln>
        </p:spPr>
        <p:txBody>
          <a:bodyPr wrap="square" rtlCol="0">
            <a:spAutoFit/>
          </a:bodyPr>
          <a:lstStyle/>
          <a:p>
            <a:r>
              <a:rPr lang="ja-JP" altLang="en-US" sz="900"/>
              <a:t>来館者到着後の入館者経路入口ドア</a:t>
            </a:r>
            <a:endParaRPr lang="en-US" altLang="ja-JP" sz="900" dirty="0"/>
          </a:p>
          <a:p>
            <a:r>
              <a:rPr lang="ja-JP" altLang="en-US" sz="900"/>
              <a:t>入館者経路エレベーター</a:t>
            </a:r>
            <a:endParaRPr lang="en-US" altLang="ja-JP" sz="900" dirty="0"/>
          </a:p>
          <a:p>
            <a:r>
              <a:rPr lang="ja-JP" altLang="en-US" sz="900"/>
              <a:t>入館者経路廊下</a:t>
            </a:r>
            <a:endParaRPr lang="en-US" altLang="ja-JP" sz="900" dirty="0"/>
          </a:p>
          <a:p>
            <a:r>
              <a:rPr lang="ja-JP" altLang="en-US" sz="900"/>
              <a:t>入館者部屋外部扉・ノブ</a:t>
            </a:r>
            <a:endParaRPr lang="en-US" altLang="ja-JP" sz="900" dirty="0"/>
          </a:p>
        </p:txBody>
      </p:sp>
      <p:sp>
        <p:nvSpPr>
          <p:cNvPr id="22" name="テキスト ボックス 21">
            <a:extLst>
              <a:ext uri="{FF2B5EF4-FFF2-40B4-BE49-F238E27FC236}">
                <a16:creationId xmlns:a16="http://schemas.microsoft.com/office/drawing/2014/main" id="{47ABCC07-228F-464B-AD4A-E22FE44C8911}"/>
              </a:ext>
            </a:extLst>
          </p:cNvPr>
          <p:cNvSpPr txBox="1"/>
          <p:nvPr/>
        </p:nvSpPr>
        <p:spPr>
          <a:xfrm>
            <a:off x="3955507" y="3988693"/>
            <a:ext cx="1738413" cy="230832"/>
          </a:xfrm>
          <a:prstGeom prst="rect">
            <a:avLst/>
          </a:prstGeom>
          <a:noFill/>
          <a:ln>
            <a:noFill/>
          </a:ln>
        </p:spPr>
        <p:txBody>
          <a:bodyPr wrap="square" rtlCol="0">
            <a:spAutoFit/>
          </a:bodyPr>
          <a:lstStyle/>
          <a:p>
            <a:r>
              <a:rPr lang="ja-JP" altLang="en-US" sz="900"/>
              <a:t>ジア塩素消毒後</a:t>
            </a:r>
            <a:endParaRPr lang="en-US" altLang="ja-JP" sz="900" dirty="0"/>
          </a:p>
        </p:txBody>
      </p:sp>
      <p:cxnSp>
        <p:nvCxnSpPr>
          <p:cNvPr id="24" name="直線コネクタ 23">
            <a:extLst>
              <a:ext uri="{FF2B5EF4-FFF2-40B4-BE49-F238E27FC236}">
                <a16:creationId xmlns:a16="http://schemas.microsoft.com/office/drawing/2014/main" id="{74D80F67-A217-8C48-BFA0-A398121DC07C}"/>
              </a:ext>
            </a:extLst>
          </p:cNvPr>
          <p:cNvCxnSpPr>
            <a:cxnSpLocks/>
          </p:cNvCxnSpPr>
          <p:nvPr/>
        </p:nvCxnSpPr>
        <p:spPr>
          <a:xfrm>
            <a:off x="358065" y="3901372"/>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D765468-33DC-D846-AC83-226801F8929B}"/>
              </a:ext>
            </a:extLst>
          </p:cNvPr>
          <p:cNvCxnSpPr>
            <a:cxnSpLocks/>
          </p:cNvCxnSpPr>
          <p:nvPr/>
        </p:nvCxnSpPr>
        <p:spPr>
          <a:xfrm flipV="1">
            <a:off x="3673230"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161168-16EE-3A40-A7F6-F10E3FC9086C}"/>
              </a:ext>
            </a:extLst>
          </p:cNvPr>
          <p:cNvCxnSpPr>
            <a:cxnSpLocks/>
          </p:cNvCxnSpPr>
          <p:nvPr/>
        </p:nvCxnSpPr>
        <p:spPr>
          <a:xfrm flipV="1">
            <a:off x="6547935"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EC4DBC-F2F5-CD46-B7AA-43C5586E9220}"/>
              </a:ext>
            </a:extLst>
          </p:cNvPr>
          <p:cNvCxnSpPr/>
          <p:nvPr/>
        </p:nvCxnSpPr>
        <p:spPr>
          <a:xfrm>
            <a:off x="358065" y="5883065"/>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7AF29F-B080-454E-AACC-F6CBDC7404C0}"/>
              </a:ext>
            </a:extLst>
          </p:cNvPr>
          <p:cNvSpPr txBox="1"/>
          <p:nvPr/>
        </p:nvSpPr>
        <p:spPr>
          <a:xfrm>
            <a:off x="358065" y="5068905"/>
            <a:ext cx="613610" cy="230832"/>
          </a:xfrm>
          <a:prstGeom prst="rect">
            <a:avLst/>
          </a:prstGeom>
          <a:noFill/>
          <a:ln>
            <a:noFill/>
          </a:ln>
        </p:spPr>
        <p:txBody>
          <a:bodyPr wrap="square" rtlCol="0">
            <a:spAutoFit/>
          </a:bodyPr>
          <a:lstStyle/>
          <a:p>
            <a:r>
              <a:rPr lang="ja-JP" altLang="en-US" sz="900" b="1"/>
              <a:t>その他</a:t>
            </a:r>
          </a:p>
        </p:txBody>
      </p:sp>
      <p:sp>
        <p:nvSpPr>
          <p:cNvPr id="35" name="テキスト ボックス 34">
            <a:extLst>
              <a:ext uri="{FF2B5EF4-FFF2-40B4-BE49-F238E27FC236}">
                <a16:creationId xmlns:a16="http://schemas.microsoft.com/office/drawing/2014/main" id="{6158D0F5-4E00-1E42-913A-ABE9FA389799}"/>
              </a:ext>
            </a:extLst>
          </p:cNvPr>
          <p:cNvSpPr txBox="1"/>
          <p:nvPr/>
        </p:nvSpPr>
        <p:spPr>
          <a:xfrm>
            <a:off x="3955507" y="5020325"/>
            <a:ext cx="2224087" cy="230832"/>
          </a:xfrm>
          <a:prstGeom prst="rect">
            <a:avLst/>
          </a:prstGeom>
          <a:noFill/>
          <a:ln>
            <a:noFill/>
          </a:ln>
        </p:spPr>
        <p:txBody>
          <a:bodyPr wrap="square" rtlCol="0">
            <a:spAutoFit/>
          </a:bodyPr>
          <a:lstStyle/>
          <a:p>
            <a:r>
              <a:rPr lang="ja-JP" altLang="en-US" sz="900"/>
              <a:t>定期的なジア塩素消毒を実施した</a:t>
            </a:r>
            <a:endParaRPr lang="en-US" altLang="ja-JP" sz="900" dirty="0"/>
          </a:p>
        </p:txBody>
      </p:sp>
      <p:sp>
        <p:nvSpPr>
          <p:cNvPr id="36" name="テキスト ボックス 35">
            <a:extLst>
              <a:ext uri="{FF2B5EF4-FFF2-40B4-BE49-F238E27FC236}">
                <a16:creationId xmlns:a16="http://schemas.microsoft.com/office/drawing/2014/main" id="{F4836C8F-6377-E64F-B51A-BF8723BB01A6}"/>
              </a:ext>
            </a:extLst>
          </p:cNvPr>
          <p:cNvSpPr txBox="1"/>
          <p:nvPr/>
        </p:nvSpPr>
        <p:spPr>
          <a:xfrm>
            <a:off x="4133291" y="5200039"/>
            <a:ext cx="915443" cy="646331"/>
          </a:xfrm>
          <a:prstGeom prst="rect">
            <a:avLst/>
          </a:prstGeom>
          <a:noFill/>
          <a:ln>
            <a:noFill/>
          </a:ln>
        </p:spPr>
        <p:txBody>
          <a:bodyPr wrap="square" rtlCol="0">
            <a:spAutoFit/>
          </a:bodyPr>
          <a:lstStyle/>
          <a:p>
            <a:r>
              <a:rPr lang="ja-JP" altLang="en-US" sz="900"/>
              <a:t>事務所</a:t>
            </a:r>
            <a:endParaRPr lang="en-US" altLang="ja-JP" sz="900" dirty="0"/>
          </a:p>
          <a:p>
            <a:r>
              <a:rPr lang="ja-JP" altLang="en-US" sz="900"/>
              <a:t>更衣室</a:t>
            </a:r>
            <a:endParaRPr lang="en-US" altLang="ja-JP" sz="900" dirty="0"/>
          </a:p>
          <a:p>
            <a:r>
              <a:rPr lang="ja-JP" altLang="en-US" sz="900"/>
              <a:t>従業員トイレ</a:t>
            </a:r>
            <a:endParaRPr lang="en-US" altLang="ja-JP" sz="900" dirty="0"/>
          </a:p>
          <a:p>
            <a:r>
              <a:rPr lang="ja-JP" altLang="en-US" sz="900"/>
              <a:t>非常階段</a:t>
            </a:r>
            <a:endParaRPr lang="en-US" altLang="ja-JP" sz="900" dirty="0"/>
          </a:p>
        </p:txBody>
      </p:sp>
      <p:sp>
        <p:nvSpPr>
          <p:cNvPr id="37" name="テキスト ボックス 36">
            <a:extLst>
              <a:ext uri="{FF2B5EF4-FFF2-40B4-BE49-F238E27FC236}">
                <a16:creationId xmlns:a16="http://schemas.microsoft.com/office/drawing/2014/main" id="{A3555BB2-BE63-7645-9395-7DBA2729CA7B}"/>
              </a:ext>
            </a:extLst>
          </p:cNvPr>
          <p:cNvSpPr txBox="1"/>
          <p:nvPr/>
        </p:nvSpPr>
        <p:spPr>
          <a:xfrm>
            <a:off x="1032553" y="5020325"/>
            <a:ext cx="2224087" cy="369332"/>
          </a:xfrm>
          <a:prstGeom prst="rect">
            <a:avLst/>
          </a:prstGeom>
          <a:noFill/>
          <a:ln>
            <a:noFill/>
          </a:ln>
        </p:spPr>
        <p:txBody>
          <a:bodyPr wrap="square" rtlCol="0">
            <a:spAutoFit/>
          </a:bodyPr>
          <a:lstStyle/>
          <a:p>
            <a:r>
              <a:rPr lang="ja-JP" altLang="en-US" sz="900"/>
              <a:t>定期的なジア塩素消毒の実施を</a:t>
            </a:r>
            <a:endParaRPr lang="en-US" altLang="ja-JP" sz="900" dirty="0"/>
          </a:p>
          <a:p>
            <a:r>
              <a:rPr lang="ja-JP" altLang="en-US" sz="900"/>
              <a:t>行わなかった場所</a:t>
            </a:r>
            <a:endParaRPr lang="en-US" altLang="ja-JP" sz="900" dirty="0"/>
          </a:p>
        </p:txBody>
      </p:sp>
      <p:cxnSp>
        <p:nvCxnSpPr>
          <p:cNvPr id="40" name="直線コネクタ 39">
            <a:extLst>
              <a:ext uri="{FF2B5EF4-FFF2-40B4-BE49-F238E27FC236}">
                <a16:creationId xmlns:a16="http://schemas.microsoft.com/office/drawing/2014/main" id="{1CD22AC4-82E6-9640-8DBD-F8CAF48839FA}"/>
              </a:ext>
            </a:extLst>
          </p:cNvPr>
          <p:cNvCxnSpPr>
            <a:cxnSpLocks/>
          </p:cNvCxnSpPr>
          <p:nvPr/>
        </p:nvCxnSpPr>
        <p:spPr>
          <a:xfrm>
            <a:off x="358065" y="4831403"/>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8A5DB5D-B0A0-1E47-A0F0-6187589B49E0}"/>
              </a:ext>
            </a:extLst>
          </p:cNvPr>
          <p:cNvCxnSpPr>
            <a:cxnSpLocks/>
          </p:cNvCxnSpPr>
          <p:nvPr/>
        </p:nvCxnSpPr>
        <p:spPr>
          <a:xfrm>
            <a:off x="3848351" y="390137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66D4B48-06DC-DD4E-AB3E-2BFD36624189}"/>
              </a:ext>
            </a:extLst>
          </p:cNvPr>
          <p:cNvCxnSpPr>
            <a:cxnSpLocks/>
          </p:cNvCxnSpPr>
          <p:nvPr/>
        </p:nvCxnSpPr>
        <p:spPr>
          <a:xfrm>
            <a:off x="3848351" y="4831403"/>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A19200DD-B874-5E4C-A2A5-28B17E097E97}"/>
              </a:ext>
            </a:extLst>
          </p:cNvPr>
          <p:cNvSpPr txBox="1"/>
          <p:nvPr/>
        </p:nvSpPr>
        <p:spPr>
          <a:xfrm>
            <a:off x="1625996" y="6153866"/>
            <a:ext cx="915443" cy="1200329"/>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・キャップ</a:t>
            </a:r>
            <a:endParaRPr lang="en-US" altLang="ja-JP" sz="900" dirty="0"/>
          </a:p>
          <a:p>
            <a:r>
              <a:rPr lang="ja-JP" altLang="en-US" sz="900"/>
              <a:t>・マスク</a:t>
            </a:r>
            <a:endParaRPr lang="en-US" altLang="ja-JP" sz="900" dirty="0"/>
          </a:p>
          <a:p>
            <a:r>
              <a:rPr lang="ja-JP" altLang="en-US" sz="900"/>
              <a:t>・手袋</a:t>
            </a:r>
            <a:endParaRPr lang="en-US" altLang="ja-JP" sz="900" dirty="0"/>
          </a:p>
          <a:p>
            <a:endParaRPr lang="en-US" altLang="ja-JP" sz="900" dirty="0"/>
          </a:p>
          <a:p>
            <a:r>
              <a:rPr lang="ja-JP" altLang="en-US" sz="900"/>
              <a:t>消毒済</a:t>
            </a:r>
            <a:endParaRPr lang="en-US" altLang="ja-JP" sz="900" dirty="0"/>
          </a:p>
          <a:p>
            <a:r>
              <a:rPr lang="ja-JP" altLang="en-US" sz="900"/>
              <a:t>・ゴーグル</a:t>
            </a:r>
            <a:endParaRPr lang="en-US" altLang="ja-JP" sz="900" dirty="0"/>
          </a:p>
          <a:p>
            <a:endParaRPr lang="en-US" altLang="ja-JP" sz="900" dirty="0"/>
          </a:p>
        </p:txBody>
      </p:sp>
      <p:cxnSp>
        <p:nvCxnSpPr>
          <p:cNvPr id="52" name="直線コネクタ 51">
            <a:extLst>
              <a:ext uri="{FF2B5EF4-FFF2-40B4-BE49-F238E27FC236}">
                <a16:creationId xmlns:a16="http://schemas.microsoft.com/office/drawing/2014/main" id="{FD681C30-6419-3A45-9E9F-A77AB3C271FA}"/>
              </a:ext>
            </a:extLst>
          </p:cNvPr>
          <p:cNvCxnSpPr>
            <a:cxnSpLocks/>
          </p:cNvCxnSpPr>
          <p:nvPr/>
        </p:nvCxnSpPr>
        <p:spPr>
          <a:xfrm flipV="1">
            <a:off x="97457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F341D49-D7C4-6643-B358-136C62B5166D}"/>
              </a:ext>
            </a:extLst>
          </p:cNvPr>
          <p:cNvCxnSpPr>
            <a:cxnSpLocks/>
          </p:cNvCxnSpPr>
          <p:nvPr/>
        </p:nvCxnSpPr>
        <p:spPr>
          <a:xfrm flipV="1">
            <a:off x="384985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43F9F3E-4BFF-3843-94D2-D2643D6B01FF}"/>
              </a:ext>
            </a:extLst>
          </p:cNvPr>
          <p:cNvCxnSpPr>
            <a:cxnSpLocks/>
          </p:cNvCxnSpPr>
          <p:nvPr/>
        </p:nvCxnSpPr>
        <p:spPr>
          <a:xfrm>
            <a:off x="358065" y="2976812"/>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619B0D6-F930-864A-8CC8-FA00C09F82B3}"/>
              </a:ext>
            </a:extLst>
          </p:cNvPr>
          <p:cNvCxnSpPr>
            <a:cxnSpLocks/>
          </p:cNvCxnSpPr>
          <p:nvPr/>
        </p:nvCxnSpPr>
        <p:spPr>
          <a:xfrm>
            <a:off x="3848351" y="297681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2956F1FB-BD61-D14A-A1BE-F686F93EB1E3}"/>
              </a:ext>
            </a:extLst>
          </p:cNvPr>
          <p:cNvSpPr txBox="1"/>
          <p:nvPr/>
        </p:nvSpPr>
        <p:spPr>
          <a:xfrm>
            <a:off x="4219556" y="6189098"/>
            <a:ext cx="823391" cy="369332"/>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・マスク</a:t>
            </a:r>
            <a:endParaRPr lang="en-US" altLang="ja-JP" sz="900" dirty="0"/>
          </a:p>
        </p:txBody>
      </p:sp>
      <p:sp>
        <p:nvSpPr>
          <p:cNvPr id="62" name="テキスト ボックス 61">
            <a:extLst>
              <a:ext uri="{FF2B5EF4-FFF2-40B4-BE49-F238E27FC236}">
                <a16:creationId xmlns:a16="http://schemas.microsoft.com/office/drawing/2014/main" id="{39FC2629-A491-5E4F-80ED-D1D9D1A4D9A4}"/>
              </a:ext>
            </a:extLst>
          </p:cNvPr>
          <p:cNvSpPr txBox="1"/>
          <p:nvPr/>
        </p:nvSpPr>
        <p:spPr>
          <a:xfrm>
            <a:off x="960901" y="2534272"/>
            <a:ext cx="2699584" cy="246221"/>
          </a:xfrm>
          <a:prstGeom prst="rect">
            <a:avLst/>
          </a:prstGeom>
          <a:noFill/>
          <a:ln>
            <a:noFill/>
          </a:ln>
        </p:spPr>
        <p:txBody>
          <a:bodyPr wrap="square" rtlCol="0">
            <a:spAutoFit/>
          </a:bodyPr>
          <a:lstStyle/>
          <a:p>
            <a:r>
              <a:rPr kumimoji="1" lang="ja-JP" altLang="en-US" sz="1000"/>
              <a:t>感染者、待機者の滞在・移動があった場所</a:t>
            </a:r>
            <a:endParaRPr kumimoji="1" lang="en-US" altLang="ja-JP" sz="1000" dirty="0"/>
          </a:p>
        </p:txBody>
      </p:sp>
      <p:sp>
        <p:nvSpPr>
          <p:cNvPr id="63" name="テキスト ボックス 62">
            <a:extLst>
              <a:ext uri="{FF2B5EF4-FFF2-40B4-BE49-F238E27FC236}">
                <a16:creationId xmlns:a16="http://schemas.microsoft.com/office/drawing/2014/main" id="{489B9F1C-329B-D74B-8A6B-9DB05924B939}"/>
              </a:ext>
            </a:extLst>
          </p:cNvPr>
          <p:cNvSpPr txBox="1"/>
          <p:nvPr/>
        </p:nvSpPr>
        <p:spPr>
          <a:xfrm>
            <a:off x="3868407" y="2534272"/>
            <a:ext cx="2758308" cy="400110"/>
          </a:xfrm>
          <a:prstGeom prst="rect">
            <a:avLst/>
          </a:prstGeom>
          <a:noFill/>
          <a:ln>
            <a:noFill/>
          </a:ln>
        </p:spPr>
        <p:txBody>
          <a:bodyPr wrap="square" rtlCol="0">
            <a:spAutoFit/>
          </a:bodyPr>
          <a:lstStyle/>
          <a:p>
            <a:r>
              <a:rPr kumimoji="1" lang="ja-JP" altLang="en-US" sz="1000"/>
              <a:t>過去滞在・移動</a:t>
            </a:r>
            <a:r>
              <a:rPr lang="ja-JP" altLang="en-US" sz="1000"/>
              <a:t>があり、</a:t>
            </a:r>
            <a:r>
              <a:rPr kumimoji="1" lang="ja-JP" altLang="en-US" sz="1000"/>
              <a:t>消毒が完了した場所</a:t>
            </a:r>
            <a:endParaRPr kumimoji="1" lang="en-US" altLang="ja-JP" sz="1000" dirty="0"/>
          </a:p>
          <a:p>
            <a:r>
              <a:rPr lang="ja-JP" altLang="en-US" sz="1000"/>
              <a:t>それらの者の立ち入りが規制されている場所</a:t>
            </a:r>
            <a:endParaRPr kumimoji="1" lang="en-US" altLang="ja-JP" sz="1000" dirty="0"/>
          </a:p>
        </p:txBody>
      </p:sp>
      <p:sp>
        <p:nvSpPr>
          <p:cNvPr id="64" name="角丸四角形 63">
            <a:extLst>
              <a:ext uri="{FF2B5EF4-FFF2-40B4-BE49-F238E27FC236}">
                <a16:creationId xmlns:a16="http://schemas.microsoft.com/office/drawing/2014/main" id="{500759D4-304C-714F-A045-B077986ED3CB}"/>
              </a:ext>
            </a:extLst>
          </p:cNvPr>
          <p:cNvSpPr/>
          <p:nvPr/>
        </p:nvSpPr>
        <p:spPr>
          <a:xfrm>
            <a:off x="5454759" y="3088324"/>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通常清掃</a:t>
            </a:r>
          </a:p>
        </p:txBody>
      </p:sp>
      <p:sp>
        <p:nvSpPr>
          <p:cNvPr id="65" name="角丸四角形 64">
            <a:extLst>
              <a:ext uri="{FF2B5EF4-FFF2-40B4-BE49-F238E27FC236}">
                <a16:creationId xmlns:a16="http://schemas.microsoft.com/office/drawing/2014/main" id="{13811A38-16BC-1E4F-AD4E-811712BB37A4}"/>
              </a:ext>
            </a:extLst>
          </p:cNvPr>
          <p:cNvSpPr/>
          <p:nvPr/>
        </p:nvSpPr>
        <p:spPr>
          <a:xfrm>
            <a:off x="5454758" y="3303234"/>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セットアップ</a:t>
            </a:r>
            <a:endParaRPr kumimoji="1" lang="ja-JP" altLang="en-US" sz="900"/>
          </a:p>
        </p:txBody>
      </p:sp>
      <p:sp>
        <p:nvSpPr>
          <p:cNvPr id="73" name="角丸四角形 72">
            <a:extLst>
              <a:ext uri="{FF2B5EF4-FFF2-40B4-BE49-F238E27FC236}">
                <a16:creationId xmlns:a16="http://schemas.microsoft.com/office/drawing/2014/main" id="{43194181-5473-9549-BBA4-462156F8E1CB}"/>
              </a:ext>
            </a:extLst>
          </p:cNvPr>
          <p:cNvSpPr/>
          <p:nvPr/>
        </p:nvSpPr>
        <p:spPr>
          <a:xfrm>
            <a:off x="5454759" y="3981293"/>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通常巡回</a:t>
            </a:r>
          </a:p>
        </p:txBody>
      </p:sp>
      <p:sp>
        <p:nvSpPr>
          <p:cNvPr id="74" name="角丸四角形 73">
            <a:extLst>
              <a:ext uri="{FF2B5EF4-FFF2-40B4-BE49-F238E27FC236}">
                <a16:creationId xmlns:a16="http://schemas.microsoft.com/office/drawing/2014/main" id="{BC2D722F-C268-F94D-9139-7F593DB29A8B}"/>
              </a:ext>
            </a:extLst>
          </p:cNvPr>
          <p:cNvSpPr/>
          <p:nvPr/>
        </p:nvSpPr>
        <p:spPr>
          <a:xfrm>
            <a:off x="5454758" y="4196203"/>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設備交換</a:t>
            </a:r>
          </a:p>
        </p:txBody>
      </p:sp>
      <p:sp>
        <p:nvSpPr>
          <p:cNvPr id="75" name="角丸四角形 74">
            <a:extLst>
              <a:ext uri="{FF2B5EF4-FFF2-40B4-BE49-F238E27FC236}">
                <a16:creationId xmlns:a16="http://schemas.microsoft.com/office/drawing/2014/main" id="{BDC7366A-83DC-6A44-A1FC-9E0861C68E1F}"/>
              </a:ext>
            </a:extLst>
          </p:cNvPr>
          <p:cNvSpPr/>
          <p:nvPr/>
        </p:nvSpPr>
        <p:spPr>
          <a:xfrm>
            <a:off x="2575827" y="3088324"/>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換気入室</a:t>
            </a:r>
          </a:p>
        </p:txBody>
      </p:sp>
      <p:sp>
        <p:nvSpPr>
          <p:cNvPr id="76" name="角丸四角形 75">
            <a:extLst>
              <a:ext uri="{FF2B5EF4-FFF2-40B4-BE49-F238E27FC236}">
                <a16:creationId xmlns:a16="http://schemas.microsoft.com/office/drawing/2014/main" id="{3E759F52-2BC5-A848-B52A-BFBEF0775A1E}"/>
              </a:ext>
            </a:extLst>
          </p:cNvPr>
          <p:cNvSpPr/>
          <p:nvPr/>
        </p:nvSpPr>
        <p:spPr>
          <a:xfrm>
            <a:off x="2575826" y="3303234"/>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消毒入室</a:t>
            </a:r>
            <a:endParaRPr kumimoji="1" lang="ja-JP" altLang="en-US" sz="900"/>
          </a:p>
        </p:txBody>
      </p:sp>
      <p:sp>
        <p:nvSpPr>
          <p:cNvPr id="77" name="角丸四角形 76">
            <a:extLst>
              <a:ext uri="{FF2B5EF4-FFF2-40B4-BE49-F238E27FC236}">
                <a16:creationId xmlns:a16="http://schemas.microsoft.com/office/drawing/2014/main" id="{0286D5A0-FD7C-3F41-9EC3-E0B0283EB473}"/>
              </a:ext>
            </a:extLst>
          </p:cNvPr>
          <p:cNvSpPr/>
          <p:nvPr/>
        </p:nvSpPr>
        <p:spPr>
          <a:xfrm>
            <a:off x="2575827" y="4257836"/>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入館経路消毒</a:t>
            </a:r>
            <a:endParaRPr kumimoji="1" lang="ja-JP" altLang="en-US" sz="900"/>
          </a:p>
        </p:txBody>
      </p:sp>
      <p:sp>
        <p:nvSpPr>
          <p:cNvPr id="78" name="角丸四角形 77">
            <a:extLst>
              <a:ext uri="{FF2B5EF4-FFF2-40B4-BE49-F238E27FC236}">
                <a16:creationId xmlns:a16="http://schemas.microsoft.com/office/drawing/2014/main" id="{C13D16CC-9998-7543-BC0B-7264A1EB77D3}"/>
              </a:ext>
            </a:extLst>
          </p:cNvPr>
          <p:cNvSpPr/>
          <p:nvPr/>
        </p:nvSpPr>
        <p:spPr>
          <a:xfrm>
            <a:off x="2575826" y="4472746"/>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退館経路消毒</a:t>
            </a:r>
            <a:endParaRPr kumimoji="1" lang="ja-JP" altLang="en-US" sz="900"/>
          </a:p>
        </p:txBody>
      </p:sp>
      <p:cxnSp>
        <p:nvCxnSpPr>
          <p:cNvPr id="81" name="直線コネクタ 80">
            <a:extLst>
              <a:ext uri="{FF2B5EF4-FFF2-40B4-BE49-F238E27FC236}">
                <a16:creationId xmlns:a16="http://schemas.microsoft.com/office/drawing/2014/main" id="{63E16C07-44F9-4F4A-8807-65734C4CE8B0}"/>
              </a:ext>
            </a:extLst>
          </p:cNvPr>
          <p:cNvCxnSpPr>
            <a:cxnSpLocks/>
          </p:cNvCxnSpPr>
          <p:nvPr/>
        </p:nvCxnSpPr>
        <p:spPr>
          <a:xfrm flipV="1">
            <a:off x="3673230"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57EB372-21E6-C940-BF6F-2B682EFCE851}"/>
              </a:ext>
            </a:extLst>
          </p:cNvPr>
          <p:cNvCxnSpPr>
            <a:cxnSpLocks/>
          </p:cNvCxnSpPr>
          <p:nvPr/>
        </p:nvCxnSpPr>
        <p:spPr>
          <a:xfrm flipV="1">
            <a:off x="974578"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F990CCD-389C-B84E-8790-1EFCEF2DA358}"/>
              </a:ext>
            </a:extLst>
          </p:cNvPr>
          <p:cNvCxnSpPr>
            <a:cxnSpLocks/>
          </p:cNvCxnSpPr>
          <p:nvPr/>
        </p:nvCxnSpPr>
        <p:spPr>
          <a:xfrm flipV="1">
            <a:off x="38594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633CCA0-8DCC-DD42-B44D-CFA19C416190}"/>
              </a:ext>
            </a:extLst>
          </p:cNvPr>
          <p:cNvCxnSpPr>
            <a:cxnSpLocks/>
          </p:cNvCxnSpPr>
          <p:nvPr/>
        </p:nvCxnSpPr>
        <p:spPr>
          <a:xfrm flipV="1">
            <a:off x="65518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A9CD827-360B-F441-88AE-730B0290CE18}"/>
              </a:ext>
            </a:extLst>
          </p:cNvPr>
          <p:cNvCxnSpPr>
            <a:cxnSpLocks/>
          </p:cNvCxnSpPr>
          <p:nvPr/>
        </p:nvCxnSpPr>
        <p:spPr>
          <a:xfrm>
            <a:off x="358065" y="6061409"/>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F25E872-EFAD-A147-B9DD-C2DE41644535}"/>
              </a:ext>
            </a:extLst>
          </p:cNvPr>
          <p:cNvCxnSpPr>
            <a:cxnSpLocks/>
          </p:cNvCxnSpPr>
          <p:nvPr/>
        </p:nvCxnSpPr>
        <p:spPr>
          <a:xfrm>
            <a:off x="3848351" y="6059491"/>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34E3AE5-FBAA-E045-9303-387FE7F7A254}"/>
              </a:ext>
            </a:extLst>
          </p:cNvPr>
          <p:cNvCxnSpPr/>
          <p:nvPr/>
        </p:nvCxnSpPr>
        <p:spPr>
          <a:xfrm>
            <a:off x="358065" y="7235844"/>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A78C1114-B84F-5C4F-8127-B047317AC8BC}"/>
              </a:ext>
            </a:extLst>
          </p:cNvPr>
          <p:cNvSpPr txBox="1"/>
          <p:nvPr/>
        </p:nvSpPr>
        <p:spPr>
          <a:xfrm>
            <a:off x="358065" y="6417414"/>
            <a:ext cx="613610" cy="230832"/>
          </a:xfrm>
          <a:prstGeom prst="rect">
            <a:avLst/>
          </a:prstGeom>
          <a:noFill/>
          <a:ln>
            <a:noFill/>
          </a:ln>
        </p:spPr>
        <p:txBody>
          <a:bodyPr wrap="square" rtlCol="0">
            <a:spAutoFit/>
          </a:bodyPr>
          <a:lstStyle/>
          <a:p>
            <a:r>
              <a:rPr lang="ja-JP" altLang="en-US" sz="900" b="1"/>
              <a:t>防護</a:t>
            </a:r>
          </a:p>
        </p:txBody>
      </p:sp>
      <p:sp>
        <p:nvSpPr>
          <p:cNvPr id="95" name="テキスト ボックス 94">
            <a:extLst>
              <a:ext uri="{FF2B5EF4-FFF2-40B4-BE49-F238E27FC236}">
                <a16:creationId xmlns:a16="http://schemas.microsoft.com/office/drawing/2014/main" id="{E4A9E454-BF5B-2F4A-8A1E-ADC99AB508B5}"/>
              </a:ext>
            </a:extLst>
          </p:cNvPr>
          <p:cNvSpPr txBox="1"/>
          <p:nvPr/>
        </p:nvSpPr>
        <p:spPr>
          <a:xfrm>
            <a:off x="1151265" y="7465430"/>
            <a:ext cx="2335697" cy="507831"/>
          </a:xfrm>
          <a:prstGeom prst="rect">
            <a:avLst/>
          </a:prstGeom>
          <a:noFill/>
          <a:ln>
            <a:noFill/>
          </a:ln>
        </p:spPr>
        <p:txBody>
          <a:bodyPr wrap="square" rtlCol="0">
            <a:spAutoFit/>
          </a:bodyPr>
          <a:lstStyle/>
          <a:p>
            <a:r>
              <a:rPr lang="ja-JP" altLang="en-US" sz="900"/>
              <a:t>物の表面の消毒には、</a:t>
            </a:r>
            <a:r>
              <a:rPr lang="en-US" altLang="ja-JP" sz="900" dirty="0"/>
              <a:t>0.05</a:t>
            </a:r>
            <a:r>
              <a:rPr lang="ja-JP" altLang="en-US" sz="900"/>
              <a:t>％の次亜塩素酸ナトリウム（薄めた漂白剤）で拭いた後、水拭きする</a:t>
            </a:r>
            <a:r>
              <a:rPr lang="ja-JP" altLang="en-US" sz="900">
                <a:solidFill>
                  <a:srgbClr val="2E3136"/>
                </a:solidFill>
                <a:latin typeface="MS PGothic" panose="020B0600070205080204" pitchFamily="34" charset="-128"/>
                <a:ea typeface="MS PGothic" panose="020B0600070205080204" pitchFamily="34" charset="-128"/>
              </a:rPr>
              <a:t>定期的な清拭をおこなう</a:t>
            </a:r>
            <a:r>
              <a:rPr lang="ja-JP" altLang="en-US" sz="900"/>
              <a:t>。</a:t>
            </a:r>
          </a:p>
        </p:txBody>
      </p:sp>
      <p:cxnSp>
        <p:nvCxnSpPr>
          <p:cNvPr id="98" name="直線コネクタ 97">
            <a:extLst>
              <a:ext uri="{FF2B5EF4-FFF2-40B4-BE49-F238E27FC236}">
                <a16:creationId xmlns:a16="http://schemas.microsoft.com/office/drawing/2014/main" id="{2F7F33C9-2893-3C42-A6C3-7665B3A4E7ED}"/>
              </a:ext>
            </a:extLst>
          </p:cNvPr>
          <p:cNvCxnSpPr>
            <a:cxnSpLocks/>
          </p:cNvCxnSpPr>
          <p:nvPr/>
        </p:nvCxnSpPr>
        <p:spPr>
          <a:xfrm flipV="1">
            <a:off x="974578"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DFE43A7-A7C3-D344-B01D-D5A0AC96AB62}"/>
              </a:ext>
            </a:extLst>
          </p:cNvPr>
          <p:cNvCxnSpPr>
            <a:cxnSpLocks/>
          </p:cNvCxnSpPr>
          <p:nvPr/>
        </p:nvCxnSpPr>
        <p:spPr>
          <a:xfrm flipV="1">
            <a:off x="6551897"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15FF0D02-2A3A-C54E-9DCE-01885CA8FB90}"/>
              </a:ext>
            </a:extLst>
          </p:cNvPr>
          <p:cNvCxnSpPr>
            <a:cxnSpLocks/>
          </p:cNvCxnSpPr>
          <p:nvPr/>
        </p:nvCxnSpPr>
        <p:spPr>
          <a:xfrm>
            <a:off x="358065" y="7372973"/>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A47FCB8F-A088-FE4E-9865-D03CDAA03EB0}"/>
              </a:ext>
            </a:extLst>
          </p:cNvPr>
          <p:cNvCxnSpPr/>
          <p:nvPr/>
        </p:nvCxnSpPr>
        <p:spPr>
          <a:xfrm>
            <a:off x="358065" y="8547408"/>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241FA029-A224-2B46-B7F4-9039DA37F281}"/>
              </a:ext>
            </a:extLst>
          </p:cNvPr>
          <p:cNvSpPr txBox="1"/>
          <p:nvPr/>
        </p:nvSpPr>
        <p:spPr>
          <a:xfrm>
            <a:off x="358065" y="7728978"/>
            <a:ext cx="613610" cy="369332"/>
          </a:xfrm>
          <a:prstGeom prst="rect">
            <a:avLst/>
          </a:prstGeom>
          <a:noFill/>
          <a:ln>
            <a:noFill/>
          </a:ln>
        </p:spPr>
        <p:txBody>
          <a:bodyPr wrap="square" rtlCol="0">
            <a:spAutoFit/>
          </a:bodyPr>
          <a:lstStyle/>
          <a:p>
            <a:r>
              <a:rPr lang="ja-JP" altLang="en-US" sz="900" b="1"/>
              <a:t>予防</a:t>
            </a:r>
            <a:endParaRPr lang="en-US" altLang="ja-JP" sz="900" b="1" dirty="0"/>
          </a:p>
          <a:p>
            <a:r>
              <a:rPr lang="ja-JP" altLang="en-US" sz="900" b="1"/>
              <a:t>消毒</a:t>
            </a:r>
          </a:p>
        </p:txBody>
      </p:sp>
      <p:sp>
        <p:nvSpPr>
          <p:cNvPr id="107" name="テキスト ボックス 106">
            <a:extLst>
              <a:ext uri="{FF2B5EF4-FFF2-40B4-BE49-F238E27FC236}">
                <a16:creationId xmlns:a16="http://schemas.microsoft.com/office/drawing/2014/main" id="{1276CDCC-C3E0-E747-B47F-920F2D1EC22E}"/>
              </a:ext>
            </a:extLst>
          </p:cNvPr>
          <p:cNvSpPr txBox="1"/>
          <p:nvPr/>
        </p:nvSpPr>
        <p:spPr>
          <a:xfrm>
            <a:off x="1151265" y="8028848"/>
            <a:ext cx="2335697" cy="369332"/>
          </a:xfrm>
          <a:prstGeom prst="rect">
            <a:avLst/>
          </a:prstGeom>
          <a:noFill/>
          <a:ln>
            <a:noFill/>
          </a:ln>
        </p:spPr>
        <p:txBody>
          <a:bodyPr wrap="square" rtlCol="0">
            <a:spAutoFit/>
          </a:bodyPr>
          <a:lstStyle/>
          <a:p>
            <a:r>
              <a:rPr lang="ja-JP" altLang="en-US" sz="900"/>
              <a:t>人体は、石鹸による手洗いと消毒用アルコール（</a:t>
            </a:r>
            <a:r>
              <a:rPr lang="en-US" altLang="ja-JP" sz="900" dirty="0"/>
              <a:t>70</a:t>
            </a:r>
            <a:r>
              <a:rPr lang="ja-JP" altLang="en-US" sz="900"/>
              <a:t>％）の併用する。</a:t>
            </a:r>
          </a:p>
        </p:txBody>
      </p:sp>
      <p:sp>
        <p:nvSpPr>
          <p:cNvPr id="3" name="スライド番号プレースホルダー 2">
            <a:extLst>
              <a:ext uri="{FF2B5EF4-FFF2-40B4-BE49-F238E27FC236}">
                <a16:creationId xmlns:a16="http://schemas.microsoft.com/office/drawing/2014/main" id="{11B455B8-71B5-ED42-85DA-8756B28091C1}"/>
              </a:ext>
            </a:extLst>
          </p:cNvPr>
          <p:cNvSpPr>
            <a:spLocks noGrp="1"/>
          </p:cNvSpPr>
          <p:nvPr>
            <p:ph type="sldNum" sz="quarter" idx="12"/>
          </p:nvPr>
        </p:nvSpPr>
        <p:spPr/>
        <p:txBody>
          <a:bodyPr/>
          <a:lstStyle/>
          <a:p>
            <a:fld id="{D26F39CE-828E-974C-A2DD-8D56C23B278A}" type="slidenum">
              <a:rPr kumimoji="1" lang="ja-JP" altLang="en-US" smtClean="0"/>
              <a:t>16</a:t>
            </a:fld>
            <a:endParaRPr kumimoji="1" lang="ja-JP" altLang="en-US"/>
          </a:p>
        </p:txBody>
      </p:sp>
    </p:spTree>
    <p:extLst>
      <p:ext uri="{BB962C8B-B14F-4D97-AF65-F5344CB8AC3E}">
        <p14:creationId xmlns:p14="http://schemas.microsoft.com/office/powerpoint/2010/main" val="2909833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図 98">
            <a:extLst>
              <a:ext uri="{FF2B5EF4-FFF2-40B4-BE49-F238E27FC236}">
                <a16:creationId xmlns:a16="http://schemas.microsoft.com/office/drawing/2014/main" id="{A027C975-38E2-974F-A417-B6D8A6BA1DDD}"/>
              </a:ext>
            </a:extLst>
          </p:cNvPr>
          <p:cNvPicPr>
            <a:picLocks noChangeAspect="1"/>
          </p:cNvPicPr>
          <p:nvPr/>
        </p:nvPicPr>
        <p:blipFill>
          <a:blip r:embed="rId2"/>
          <a:stretch>
            <a:fillRect/>
          </a:stretch>
        </p:blipFill>
        <p:spPr>
          <a:xfrm>
            <a:off x="1750511" y="8460954"/>
            <a:ext cx="1108568" cy="842168"/>
          </a:xfrm>
          <a:prstGeom prst="rect">
            <a:avLst/>
          </a:prstGeom>
        </p:spPr>
      </p:pic>
      <p:pic>
        <p:nvPicPr>
          <p:cNvPr id="42" name="図 41">
            <a:extLst>
              <a:ext uri="{FF2B5EF4-FFF2-40B4-BE49-F238E27FC236}">
                <a16:creationId xmlns:a16="http://schemas.microsoft.com/office/drawing/2014/main" id="{00BD547F-B3F9-8F44-8AAC-628C858159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332" y="1863231"/>
            <a:ext cx="6016511" cy="3100423"/>
          </a:xfrm>
          <a:prstGeom prst="rect">
            <a:avLst/>
          </a:prstGeom>
        </p:spPr>
      </p:pic>
      <p:sp>
        <p:nvSpPr>
          <p:cNvPr id="45" name="正方形/長方形 44">
            <a:extLst>
              <a:ext uri="{FF2B5EF4-FFF2-40B4-BE49-F238E27FC236}">
                <a16:creationId xmlns:a16="http://schemas.microsoft.com/office/drawing/2014/main" id="{CB217BF7-28F7-524C-A21A-D69A23C0207C}"/>
              </a:ext>
            </a:extLst>
          </p:cNvPr>
          <p:cNvSpPr/>
          <p:nvPr/>
        </p:nvSpPr>
        <p:spPr>
          <a:xfrm>
            <a:off x="620769" y="2191843"/>
            <a:ext cx="5751456" cy="50612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5B615AAA-71DA-694C-AF6A-2797B162696E}"/>
              </a:ext>
            </a:extLst>
          </p:cNvPr>
          <p:cNvSpPr/>
          <p:nvPr/>
        </p:nvSpPr>
        <p:spPr>
          <a:xfrm>
            <a:off x="1235132" y="2841167"/>
            <a:ext cx="450793" cy="656896"/>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E882D50-4FC4-8E4C-95CC-3C0BDE00BAB0}"/>
              </a:ext>
            </a:extLst>
          </p:cNvPr>
          <p:cNvSpPr/>
          <p:nvPr/>
        </p:nvSpPr>
        <p:spPr>
          <a:xfrm>
            <a:off x="620769" y="2706193"/>
            <a:ext cx="5751456" cy="134974"/>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4043D446-77EC-844A-8A4C-55EEAD000429}"/>
              </a:ext>
            </a:extLst>
          </p:cNvPr>
          <p:cNvSpPr/>
          <p:nvPr/>
        </p:nvSpPr>
        <p:spPr>
          <a:xfrm>
            <a:off x="620769" y="2849068"/>
            <a:ext cx="5751456" cy="134974"/>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0E4D1FA-56D9-4D4D-9824-67BDED78A3A7}"/>
              </a:ext>
            </a:extLst>
          </p:cNvPr>
          <p:cNvSpPr/>
          <p:nvPr/>
        </p:nvSpPr>
        <p:spPr>
          <a:xfrm>
            <a:off x="620769" y="4127042"/>
            <a:ext cx="2479619" cy="50612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6DAE2E3C-519B-F44B-91DE-8C7A1C414C87}"/>
              </a:ext>
            </a:extLst>
          </p:cNvPr>
          <p:cNvSpPr/>
          <p:nvPr/>
        </p:nvSpPr>
        <p:spPr>
          <a:xfrm>
            <a:off x="620769" y="3982059"/>
            <a:ext cx="4951357" cy="15007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A921D004-9C81-DF4C-864C-16455AF986DD}"/>
              </a:ext>
            </a:extLst>
          </p:cNvPr>
          <p:cNvSpPr/>
          <p:nvPr/>
        </p:nvSpPr>
        <p:spPr>
          <a:xfrm>
            <a:off x="620769" y="3833127"/>
            <a:ext cx="4951357" cy="145948"/>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9AAB036-CBDE-C24A-A764-AC236317FF59}"/>
              </a:ext>
            </a:extLst>
          </p:cNvPr>
          <p:cNvSpPr/>
          <p:nvPr/>
        </p:nvSpPr>
        <p:spPr>
          <a:xfrm>
            <a:off x="3100387" y="4134943"/>
            <a:ext cx="3271837" cy="50612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827BA989-3435-DB48-8AFF-619376CDF1DC}"/>
              </a:ext>
            </a:extLst>
          </p:cNvPr>
          <p:cNvSpPr/>
          <p:nvPr/>
        </p:nvSpPr>
        <p:spPr>
          <a:xfrm>
            <a:off x="2628899" y="2984041"/>
            <a:ext cx="471488" cy="849085"/>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68A87EB8-B918-5545-83FD-13759BF9C78F}"/>
              </a:ext>
            </a:extLst>
          </p:cNvPr>
          <p:cNvSpPr/>
          <p:nvPr/>
        </p:nvSpPr>
        <p:spPr>
          <a:xfrm>
            <a:off x="3100386" y="2977655"/>
            <a:ext cx="2471740" cy="863371"/>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023CF69F-53C6-AE40-9FD4-E9871D5358A8}"/>
              </a:ext>
            </a:extLst>
          </p:cNvPr>
          <p:cNvSpPr/>
          <p:nvPr/>
        </p:nvSpPr>
        <p:spPr>
          <a:xfrm>
            <a:off x="614360" y="3498063"/>
            <a:ext cx="2014538" cy="34296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85A36EA-7FBC-BA49-A59C-65D7E906D665}"/>
              </a:ext>
            </a:extLst>
          </p:cNvPr>
          <p:cNvSpPr txBox="1"/>
          <p:nvPr/>
        </p:nvSpPr>
        <p:spPr>
          <a:xfrm>
            <a:off x="549332" y="224087"/>
            <a:ext cx="3569368" cy="307777"/>
          </a:xfrm>
          <a:prstGeom prst="rect">
            <a:avLst/>
          </a:prstGeom>
          <a:noFill/>
          <a:ln>
            <a:noFill/>
          </a:ln>
        </p:spPr>
        <p:txBody>
          <a:bodyPr wrap="square" rtlCol="0">
            <a:spAutoFit/>
          </a:bodyPr>
          <a:lstStyle/>
          <a:p>
            <a:r>
              <a:rPr kumimoji="1" lang="ja-JP" altLang="en-US" sz="1400"/>
              <a:t>ゾーニング実施例</a:t>
            </a:r>
            <a:endParaRPr kumimoji="1" lang="en-US" altLang="ja-JP" sz="1400" dirty="0"/>
          </a:p>
        </p:txBody>
      </p:sp>
      <p:pic>
        <p:nvPicPr>
          <p:cNvPr id="62" name="図 61" descr="屋内, 座る, 小さい, 鏡 が含まれている画像&#10;&#10;自動的に生成された説明">
            <a:extLst>
              <a:ext uri="{FF2B5EF4-FFF2-40B4-BE49-F238E27FC236}">
                <a16:creationId xmlns:a16="http://schemas.microsoft.com/office/drawing/2014/main" id="{EC19F835-926F-BF44-96BE-6C88D193B5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0770" y="6979621"/>
            <a:ext cx="2009686" cy="1339791"/>
          </a:xfrm>
          <a:prstGeom prst="rect">
            <a:avLst/>
          </a:prstGeom>
        </p:spPr>
      </p:pic>
      <p:pic>
        <p:nvPicPr>
          <p:cNvPr id="68" name="図 67" descr="屋内, 建物, 部屋, 床 が含まれている画像&#10;&#10;自動的に生成された説明">
            <a:extLst>
              <a:ext uri="{FF2B5EF4-FFF2-40B4-BE49-F238E27FC236}">
                <a16:creationId xmlns:a16="http://schemas.microsoft.com/office/drawing/2014/main" id="{8C31E166-76F0-B449-9F28-49E3DBA08F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769" y="5150603"/>
            <a:ext cx="2043641" cy="1532731"/>
          </a:xfrm>
          <a:prstGeom prst="rect">
            <a:avLst/>
          </a:prstGeom>
        </p:spPr>
      </p:pic>
      <p:pic>
        <p:nvPicPr>
          <p:cNvPr id="69" name="図 68">
            <a:extLst>
              <a:ext uri="{FF2B5EF4-FFF2-40B4-BE49-F238E27FC236}">
                <a16:creationId xmlns:a16="http://schemas.microsoft.com/office/drawing/2014/main" id="{198E3839-65A6-764A-B26C-F67E3FB4964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8080" y="5164510"/>
            <a:ext cx="2033072" cy="1518824"/>
          </a:xfrm>
          <a:prstGeom prst="rect">
            <a:avLst/>
          </a:prstGeom>
        </p:spPr>
      </p:pic>
      <p:sp>
        <p:nvSpPr>
          <p:cNvPr id="70" name="テキスト ボックス 69">
            <a:extLst>
              <a:ext uri="{FF2B5EF4-FFF2-40B4-BE49-F238E27FC236}">
                <a16:creationId xmlns:a16="http://schemas.microsoft.com/office/drawing/2014/main" id="{14BB7811-A2AB-544C-8B83-698004D7DE01}"/>
              </a:ext>
            </a:extLst>
          </p:cNvPr>
          <p:cNvSpPr txBox="1"/>
          <p:nvPr/>
        </p:nvSpPr>
        <p:spPr>
          <a:xfrm>
            <a:off x="549332" y="6674631"/>
            <a:ext cx="5274733" cy="230832"/>
          </a:xfrm>
          <a:prstGeom prst="rect">
            <a:avLst/>
          </a:prstGeom>
          <a:noFill/>
          <a:ln>
            <a:noFill/>
          </a:ln>
        </p:spPr>
        <p:txBody>
          <a:bodyPr wrap="square" rtlCol="0">
            <a:spAutoFit/>
          </a:bodyPr>
          <a:lstStyle/>
          <a:p>
            <a:r>
              <a:rPr kumimoji="1" lang="ja-JP" altLang="en-US" sz="900"/>
              <a:t>通路に仕切りポールを設置し、左右で来館路・退館路の仕分けを行う。</a:t>
            </a:r>
            <a:endParaRPr kumimoji="1" lang="en-US" altLang="ja-JP" sz="900" dirty="0"/>
          </a:p>
        </p:txBody>
      </p:sp>
      <p:sp>
        <p:nvSpPr>
          <p:cNvPr id="71" name="正方形/長方形 70">
            <a:extLst>
              <a:ext uri="{FF2B5EF4-FFF2-40B4-BE49-F238E27FC236}">
                <a16:creationId xmlns:a16="http://schemas.microsoft.com/office/drawing/2014/main" id="{182F1DD7-2B98-454D-AB85-9E7E5425A435}"/>
              </a:ext>
            </a:extLst>
          </p:cNvPr>
          <p:cNvSpPr/>
          <p:nvPr/>
        </p:nvSpPr>
        <p:spPr>
          <a:xfrm>
            <a:off x="2848080" y="6979622"/>
            <a:ext cx="1102128"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自主待機</a:t>
            </a:r>
          </a:p>
        </p:txBody>
      </p:sp>
      <p:sp>
        <p:nvSpPr>
          <p:cNvPr id="73" name="正方形/長方形 72">
            <a:extLst>
              <a:ext uri="{FF2B5EF4-FFF2-40B4-BE49-F238E27FC236}">
                <a16:creationId xmlns:a16="http://schemas.microsoft.com/office/drawing/2014/main" id="{71060023-DBE5-674D-AD96-3357BBDF1B8F}"/>
              </a:ext>
            </a:extLst>
          </p:cNvPr>
          <p:cNvSpPr/>
          <p:nvPr/>
        </p:nvSpPr>
        <p:spPr>
          <a:xfrm>
            <a:off x="2848080" y="7464850"/>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74" name="テキスト ボックス 73">
            <a:extLst>
              <a:ext uri="{FF2B5EF4-FFF2-40B4-BE49-F238E27FC236}">
                <a16:creationId xmlns:a16="http://schemas.microsoft.com/office/drawing/2014/main" id="{CBD1C766-05FF-714C-9B92-6C8DB532695A}"/>
              </a:ext>
            </a:extLst>
          </p:cNvPr>
          <p:cNvSpPr txBox="1"/>
          <p:nvPr/>
        </p:nvSpPr>
        <p:spPr>
          <a:xfrm>
            <a:off x="4460529" y="7464850"/>
            <a:ext cx="1976848" cy="369332"/>
          </a:xfrm>
          <a:prstGeom prst="rect">
            <a:avLst/>
          </a:prstGeom>
          <a:noFill/>
          <a:ln>
            <a:noFill/>
          </a:ln>
        </p:spPr>
        <p:txBody>
          <a:bodyPr wrap="square" rtlCol="0">
            <a:spAutoFit/>
          </a:bodyPr>
          <a:lstStyle/>
          <a:p>
            <a:r>
              <a:rPr kumimoji="1" lang="ja-JP" altLang="en-US" sz="900"/>
              <a:t>ドアにマグネットステッカーを</a:t>
            </a:r>
            <a:endParaRPr kumimoji="1" lang="en-US" altLang="ja-JP" sz="900" dirty="0"/>
          </a:p>
          <a:p>
            <a:r>
              <a:rPr lang="ja-JP" altLang="en-US" sz="900"/>
              <a:t>貼り、滞在者在室を明確化する</a:t>
            </a:r>
            <a:endParaRPr lang="en-US" altLang="ja-JP" sz="900" dirty="0"/>
          </a:p>
        </p:txBody>
      </p:sp>
      <p:sp>
        <p:nvSpPr>
          <p:cNvPr id="75" name="正方形/長方形 74">
            <a:extLst>
              <a:ext uri="{FF2B5EF4-FFF2-40B4-BE49-F238E27FC236}">
                <a16:creationId xmlns:a16="http://schemas.microsoft.com/office/drawing/2014/main" id="{F6ECDE39-7F59-5A4D-A8FD-3FC220790068}"/>
              </a:ext>
            </a:extLst>
          </p:cNvPr>
          <p:cNvSpPr/>
          <p:nvPr/>
        </p:nvSpPr>
        <p:spPr>
          <a:xfrm>
            <a:off x="2848080" y="7922050"/>
            <a:ext cx="1102128" cy="369332"/>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消毒済</a:t>
            </a:r>
          </a:p>
        </p:txBody>
      </p:sp>
      <p:sp>
        <p:nvSpPr>
          <p:cNvPr id="76" name="テキスト ボックス 75">
            <a:extLst>
              <a:ext uri="{FF2B5EF4-FFF2-40B4-BE49-F238E27FC236}">
                <a16:creationId xmlns:a16="http://schemas.microsoft.com/office/drawing/2014/main" id="{9A9D8CD6-04F7-9C41-A1EB-9280FDB5E61F}"/>
              </a:ext>
            </a:extLst>
          </p:cNvPr>
          <p:cNvSpPr txBox="1"/>
          <p:nvPr/>
        </p:nvSpPr>
        <p:spPr>
          <a:xfrm>
            <a:off x="315144" y="5193043"/>
            <a:ext cx="323165" cy="369332"/>
          </a:xfrm>
          <a:prstGeom prst="rect">
            <a:avLst/>
          </a:prstGeom>
          <a:noFill/>
          <a:ln>
            <a:noFill/>
          </a:ln>
        </p:spPr>
        <p:txBody>
          <a:bodyPr vert="eaVert" wrap="square" rtlCol="0">
            <a:spAutoFit/>
          </a:bodyPr>
          <a:lstStyle/>
          <a:p>
            <a:r>
              <a:rPr kumimoji="1" lang="ja-JP" altLang="en-US" sz="900"/>
              <a:t>通路</a:t>
            </a:r>
            <a:endParaRPr kumimoji="1" lang="en-US" altLang="ja-JP" sz="900" dirty="0"/>
          </a:p>
        </p:txBody>
      </p:sp>
      <p:sp>
        <p:nvSpPr>
          <p:cNvPr id="77" name="テキスト ボックス 76">
            <a:extLst>
              <a:ext uri="{FF2B5EF4-FFF2-40B4-BE49-F238E27FC236}">
                <a16:creationId xmlns:a16="http://schemas.microsoft.com/office/drawing/2014/main" id="{4F2D0992-0685-B840-89A5-E7F321E83DF0}"/>
              </a:ext>
            </a:extLst>
          </p:cNvPr>
          <p:cNvSpPr txBox="1"/>
          <p:nvPr/>
        </p:nvSpPr>
        <p:spPr>
          <a:xfrm>
            <a:off x="315144" y="6977617"/>
            <a:ext cx="323165" cy="1054320"/>
          </a:xfrm>
          <a:prstGeom prst="rect">
            <a:avLst/>
          </a:prstGeom>
          <a:noFill/>
          <a:ln>
            <a:noFill/>
          </a:ln>
        </p:spPr>
        <p:txBody>
          <a:bodyPr vert="eaVert" wrap="square" rtlCol="0">
            <a:spAutoFit/>
          </a:bodyPr>
          <a:lstStyle/>
          <a:p>
            <a:r>
              <a:rPr kumimoji="1" lang="ja-JP" altLang="en-US" sz="900"/>
              <a:t>客室ドア</a:t>
            </a:r>
            <a:endParaRPr kumimoji="1" lang="en-US" altLang="ja-JP" sz="900" dirty="0"/>
          </a:p>
        </p:txBody>
      </p:sp>
      <p:pic>
        <p:nvPicPr>
          <p:cNvPr id="78" name="図 77">
            <a:extLst>
              <a:ext uri="{FF2B5EF4-FFF2-40B4-BE49-F238E27FC236}">
                <a16:creationId xmlns:a16="http://schemas.microsoft.com/office/drawing/2014/main" id="{3286F4C9-0E87-1044-B9DA-D655640B8052}"/>
              </a:ext>
            </a:extLst>
          </p:cNvPr>
          <p:cNvPicPr>
            <a:picLocks noChangeAspect="1"/>
          </p:cNvPicPr>
          <p:nvPr/>
        </p:nvPicPr>
        <p:blipFill>
          <a:blip r:embed="rId2"/>
          <a:stretch>
            <a:fillRect/>
          </a:stretch>
        </p:blipFill>
        <p:spPr>
          <a:xfrm>
            <a:off x="641378" y="8460954"/>
            <a:ext cx="1108568" cy="842168"/>
          </a:xfrm>
          <a:prstGeom prst="rect">
            <a:avLst/>
          </a:prstGeom>
        </p:spPr>
      </p:pic>
      <p:sp>
        <p:nvSpPr>
          <p:cNvPr id="79" name="テキスト ボックス 78">
            <a:extLst>
              <a:ext uri="{FF2B5EF4-FFF2-40B4-BE49-F238E27FC236}">
                <a16:creationId xmlns:a16="http://schemas.microsoft.com/office/drawing/2014/main" id="{EC1B513A-8FC1-CD49-8AF8-1CDE1774FC66}"/>
              </a:ext>
            </a:extLst>
          </p:cNvPr>
          <p:cNvSpPr txBox="1"/>
          <p:nvPr/>
        </p:nvSpPr>
        <p:spPr>
          <a:xfrm>
            <a:off x="315144" y="8464465"/>
            <a:ext cx="323165" cy="1054320"/>
          </a:xfrm>
          <a:prstGeom prst="rect">
            <a:avLst/>
          </a:prstGeom>
          <a:noFill/>
          <a:ln>
            <a:noFill/>
          </a:ln>
        </p:spPr>
        <p:txBody>
          <a:bodyPr vert="eaVert" wrap="square" rtlCol="0">
            <a:spAutoFit/>
          </a:bodyPr>
          <a:lstStyle/>
          <a:p>
            <a:r>
              <a:rPr kumimoji="1" lang="ja-JP" altLang="en-US" sz="900"/>
              <a:t>エレベータ</a:t>
            </a:r>
            <a:endParaRPr kumimoji="1" lang="en-US" altLang="ja-JP" sz="900" dirty="0"/>
          </a:p>
        </p:txBody>
      </p:sp>
      <p:sp>
        <p:nvSpPr>
          <p:cNvPr id="80" name="正方形/長方形 79">
            <a:extLst>
              <a:ext uri="{FF2B5EF4-FFF2-40B4-BE49-F238E27FC236}">
                <a16:creationId xmlns:a16="http://schemas.microsoft.com/office/drawing/2014/main" id="{F97B7DC2-5273-0747-B4B8-480B5E30A0C9}"/>
              </a:ext>
            </a:extLst>
          </p:cNvPr>
          <p:cNvSpPr/>
          <p:nvPr/>
        </p:nvSpPr>
        <p:spPr>
          <a:xfrm>
            <a:off x="2848080" y="8411739"/>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1" name="正方形/長方形 80">
            <a:extLst>
              <a:ext uri="{FF2B5EF4-FFF2-40B4-BE49-F238E27FC236}">
                <a16:creationId xmlns:a16="http://schemas.microsoft.com/office/drawing/2014/main" id="{E69C790F-6C32-5241-8A5F-E997687BD29A}"/>
              </a:ext>
            </a:extLst>
          </p:cNvPr>
          <p:cNvSpPr/>
          <p:nvPr/>
        </p:nvSpPr>
        <p:spPr>
          <a:xfrm>
            <a:off x="2848080" y="9281393"/>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3" name="正方形/長方形 82">
            <a:extLst>
              <a:ext uri="{FF2B5EF4-FFF2-40B4-BE49-F238E27FC236}">
                <a16:creationId xmlns:a16="http://schemas.microsoft.com/office/drawing/2014/main" id="{DA3CAD2A-2599-3742-ACC1-FFC5489E6B87}"/>
              </a:ext>
            </a:extLst>
          </p:cNvPr>
          <p:cNvSpPr/>
          <p:nvPr/>
        </p:nvSpPr>
        <p:spPr>
          <a:xfrm>
            <a:off x="2848080" y="8868499"/>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4" name="テキスト ボックス 83">
            <a:extLst>
              <a:ext uri="{FF2B5EF4-FFF2-40B4-BE49-F238E27FC236}">
                <a16:creationId xmlns:a16="http://schemas.microsoft.com/office/drawing/2014/main" id="{B6F172F7-5554-AF4D-8282-5CDDF0675078}"/>
              </a:ext>
            </a:extLst>
          </p:cNvPr>
          <p:cNvSpPr txBox="1"/>
          <p:nvPr/>
        </p:nvSpPr>
        <p:spPr>
          <a:xfrm>
            <a:off x="4460529" y="8882038"/>
            <a:ext cx="1976848" cy="507831"/>
          </a:xfrm>
          <a:prstGeom prst="rect">
            <a:avLst/>
          </a:prstGeom>
          <a:noFill/>
          <a:ln>
            <a:noFill/>
          </a:ln>
        </p:spPr>
        <p:txBody>
          <a:bodyPr wrap="square" rtlCol="0">
            <a:spAutoFit/>
          </a:bodyPr>
          <a:lstStyle/>
          <a:p>
            <a:r>
              <a:rPr lang="ja-JP" altLang="en-US" sz="900"/>
              <a:t>エレベータに来館路、退館路、見消毒の表示を行い、ゾーンを明確化する</a:t>
            </a:r>
            <a:endParaRPr lang="en-US" altLang="ja-JP" sz="900" dirty="0"/>
          </a:p>
        </p:txBody>
      </p:sp>
      <p:sp>
        <p:nvSpPr>
          <p:cNvPr id="85" name="正方形/長方形 84">
            <a:extLst>
              <a:ext uri="{FF2B5EF4-FFF2-40B4-BE49-F238E27FC236}">
                <a16:creationId xmlns:a16="http://schemas.microsoft.com/office/drawing/2014/main" id="{7B3E74E5-FA11-304A-AFD8-377710578345}"/>
              </a:ext>
            </a:extLst>
          </p:cNvPr>
          <p:cNvSpPr/>
          <p:nvPr/>
        </p:nvSpPr>
        <p:spPr>
          <a:xfrm>
            <a:off x="4981680" y="5217642"/>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6" name="正方形/長方形 85">
            <a:extLst>
              <a:ext uri="{FF2B5EF4-FFF2-40B4-BE49-F238E27FC236}">
                <a16:creationId xmlns:a16="http://schemas.microsoft.com/office/drawing/2014/main" id="{FEA3AE28-D2DD-444E-9913-10E841F24532}"/>
              </a:ext>
            </a:extLst>
          </p:cNvPr>
          <p:cNvSpPr/>
          <p:nvPr/>
        </p:nvSpPr>
        <p:spPr>
          <a:xfrm>
            <a:off x="4981680" y="6270137"/>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7" name="正方形/長方形 86">
            <a:extLst>
              <a:ext uri="{FF2B5EF4-FFF2-40B4-BE49-F238E27FC236}">
                <a16:creationId xmlns:a16="http://schemas.microsoft.com/office/drawing/2014/main" id="{39BA0D02-9ADC-634B-8A56-C87B53CE0279}"/>
              </a:ext>
            </a:extLst>
          </p:cNvPr>
          <p:cNvSpPr/>
          <p:nvPr/>
        </p:nvSpPr>
        <p:spPr>
          <a:xfrm>
            <a:off x="4981680" y="5725023"/>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8" name="正方形/長方形 87">
            <a:extLst>
              <a:ext uri="{FF2B5EF4-FFF2-40B4-BE49-F238E27FC236}">
                <a16:creationId xmlns:a16="http://schemas.microsoft.com/office/drawing/2014/main" id="{510B76A2-C152-0C4E-A133-65CECDEFF7CC}"/>
              </a:ext>
            </a:extLst>
          </p:cNvPr>
          <p:cNvSpPr/>
          <p:nvPr/>
        </p:nvSpPr>
        <p:spPr>
          <a:xfrm>
            <a:off x="3429000" y="1574574"/>
            <a:ext cx="288445" cy="242250"/>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4EFE654C-0C56-884E-BE7F-5BF09E9D8056}"/>
              </a:ext>
            </a:extLst>
          </p:cNvPr>
          <p:cNvSpPr txBox="1"/>
          <p:nvPr/>
        </p:nvSpPr>
        <p:spPr>
          <a:xfrm>
            <a:off x="3689064" y="1596527"/>
            <a:ext cx="685800" cy="230832"/>
          </a:xfrm>
          <a:prstGeom prst="rect">
            <a:avLst/>
          </a:prstGeom>
          <a:noFill/>
          <a:ln>
            <a:noFill/>
          </a:ln>
        </p:spPr>
        <p:txBody>
          <a:bodyPr wrap="square" rtlCol="0">
            <a:spAutoFit/>
          </a:bodyPr>
          <a:lstStyle/>
          <a:p>
            <a:r>
              <a:rPr kumimoji="1" lang="ja-JP" altLang="en-US" sz="900"/>
              <a:t>退館路</a:t>
            </a:r>
            <a:endParaRPr kumimoji="1" lang="en-US" altLang="ja-JP" sz="900" dirty="0"/>
          </a:p>
        </p:txBody>
      </p:sp>
      <p:sp>
        <p:nvSpPr>
          <p:cNvPr id="90" name="正方形/長方形 89">
            <a:extLst>
              <a:ext uri="{FF2B5EF4-FFF2-40B4-BE49-F238E27FC236}">
                <a16:creationId xmlns:a16="http://schemas.microsoft.com/office/drawing/2014/main" id="{7A8C62FB-4C7D-7E49-AD43-EFE6A8E7DF9A}"/>
              </a:ext>
            </a:extLst>
          </p:cNvPr>
          <p:cNvSpPr/>
          <p:nvPr/>
        </p:nvSpPr>
        <p:spPr>
          <a:xfrm>
            <a:off x="3429000" y="1295174"/>
            <a:ext cx="288445" cy="24225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97DB669D-8C58-AD42-806B-8B0896375748}"/>
              </a:ext>
            </a:extLst>
          </p:cNvPr>
          <p:cNvSpPr txBox="1"/>
          <p:nvPr/>
        </p:nvSpPr>
        <p:spPr>
          <a:xfrm>
            <a:off x="3689064" y="1317127"/>
            <a:ext cx="685800" cy="230832"/>
          </a:xfrm>
          <a:prstGeom prst="rect">
            <a:avLst/>
          </a:prstGeom>
          <a:noFill/>
          <a:ln>
            <a:noFill/>
          </a:ln>
        </p:spPr>
        <p:txBody>
          <a:bodyPr wrap="square" rtlCol="0">
            <a:spAutoFit/>
          </a:bodyPr>
          <a:lstStyle/>
          <a:p>
            <a:r>
              <a:rPr kumimoji="1" lang="ja-JP" altLang="en-US" sz="900"/>
              <a:t>来館路</a:t>
            </a:r>
            <a:endParaRPr kumimoji="1" lang="en-US" altLang="ja-JP" sz="900" dirty="0"/>
          </a:p>
        </p:txBody>
      </p:sp>
      <p:sp>
        <p:nvSpPr>
          <p:cNvPr id="92" name="正方形/長方形 91">
            <a:extLst>
              <a:ext uri="{FF2B5EF4-FFF2-40B4-BE49-F238E27FC236}">
                <a16:creationId xmlns:a16="http://schemas.microsoft.com/office/drawing/2014/main" id="{15A9EF3C-64AD-E041-BFC3-080387822978}"/>
              </a:ext>
            </a:extLst>
          </p:cNvPr>
          <p:cNvSpPr/>
          <p:nvPr/>
        </p:nvSpPr>
        <p:spPr>
          <a:xfrm>
            <a:off x="4995333" y="1574574"/>
            <a:ext cx="288445" cy="24225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CCB329A1-EA59-674A-90F6-9005287E0629}"/>
              </a:ext>
            </a:extLst>
          </p:cNvPr>
          <p:cNvSpPr txBox="1"/>
          <p:nvPr/>
        </p:nvSpPr>
        <p:spPr>
          <a:xfrm>
            <a:off x="5255397" y="1596527"/>
            <a:ext cx="685800" cy="230832"/>
          </a:xfrm>
          <a:prstGeom prst="rect">
            <a:avLst/>
          </a:prstGeom>
          <a:noFill/>
          <a:ln>
            <a:noFill/>
          </a:ln>
        </p:spPr>
        <p:txBody>
          <a:bodyPr wrap="square" rtlCol="0">
            <a:spAutoFit/>
          </a:bodyPr>
          <a:lstStyle/>
          <a:p>
            <a:r>
              <a:rPr kumimoji="1" lang="ja-JP" altLang="en-US" sz="900"/>
              <a:t>未消毒</a:t>
            </a:r>
            <a:endParaRPr kumimoji="1" lang="en-US" altLang="ja-JP" sz="900" dirty="0"/>
          </a:p>
        </p:txBody>
      </p:sp>
      <p:sp>
        <p:nvSpPr>
          <p:cNvPr id="94" name="正方形/長方形 93">
            <a:extLst>
              <a:ext uri="{FF2B5EF4-FFF2-40B4-BE49-F238E27FC236}">
                <a16:creationId xmlns:a16="http://schemas.microsoft.com/office/drawing/2014/main" id="{C11A756F-F804-AE45-B3DF-9F547B4EF522}"/>
              </a:ext>
            </a:extLst>
          </p:cNvPr>
          <p:cNvSpPr/>
          <p:nvPr/>
        </p:nvSpPr>
        <p:spPr>
          <a:xfrm>
            <a:off x="4995333" y="1295174"/>
            <a:ext cx="288445" cy="24225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2E5F33C7-5434-4644-B26D-78C7CEDD73A5}"/>
              </a:ext>
            </a:extLst>
          </p:cNvPr>
          <p:cNvSpPr txBox="1"/>
          <p:nvPr/>
        </p:nvSpPr>
        <p:spPr>
          <a:xfrm>
            <a:off x="5255397" y="1317127"/>
            <a:ext cx="685800" cy="230832"/>
          </a:xfrm>
          <a:prstGeom prst="rect">
            <a:avLst/>
          </a:prstGeom>
          <a:noFill/>
          <a:ln>
            <a:noFill/>
          </a:ln>
        </p:spPr>
        <p:txBody>
          <a:bodyPr wrap="square" rtlCol="0">
            <a:spAutoFit/>
          </a:bodyPr>
          <a:lstStyle/>
          <a:p>
            <a:r>
              <a:rPr kumimoji="1" lang="ja-JP" altLang="en-US" sz="900"/>
              <a:t>待機中</a:t>
            </a:r>
            <a:endParaRPr kumimoji="1" lang="en-US" altLang="ja-JP" sz="900" dirty="0"/>
          </a:p>
        </p:txBody>
      </p:sp>
      <p:sp>
        <p:nvSpPr>
          <p:cNvPr id="97" name="正方形/長方形 96">
            <a:extLst>
              <a:ext uri="{FF2B5EF4-FFF2-40B4-BE49-F238E27FC236}">
                <a16:creationId xmlns:a16="http://schemas.microsoft.com/office/drawing/2014/main" id="{D1969B39-FA80-C945-9FCC-CC88EEC322D8}"/>
              </a:ext>
            </a:extLst>
          </p:cNvPr>
          <p:cNvSpPr/>
          <p:nvPr/>
        </p:nvSpPr>
        <p:spPr>
          <a:xfrm>
            <a:off x="2273300" y="3000974"/>
            <a:ext cx="355600" cy="353885"/>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8328FDB-076B-6F42-8D67-0B33EC56ED60}"/>
              </a:ext>
            </a:extLst>
          </p:cNvPr>
          <p:cNvSpPr/>
          <p:nvPr/>
        </p:nvSpPr>
        <p:spPr>
          <a:xfrm>
            <a:off x="1689100" y="3373507"/>
            <a:ext cx="939798" cy="12157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22CCCE30-90D8-7142-A55B-86508D7FD7BF}"/>
              </a:ext>
            </a:extLst>
          </p:cNvPr>
          <p:cNvSpPr/>
          <p:nvPr/>
        </p:nvSpPr>
        <p:spPr>
          <a:xfrm>
            <a:off x="613833" y="3000974"/>
            <a:ext cx="520700" cy="465568"/>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29A005C0-3BC1-8E4C-A6EC-F14AF54CC6F9}"/>
              </a:ext>
            </a:extLst>
          </p:cNvPr>
          <p:cNvSpPr/>
          <p:nvPr/>
        </p:nvSpPr>
        <p:spPr>
          <a:xfrm>
            <a:off x="5892800" y="1574574"/>
            <a:ext cx="288445" cy="24225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301D1051-630C-6049-929C-838BEEB18E85}"/>
              </a:ext>
            </a:extLst>
          </p:cNvPr>
          <p:cNvSpPr txBox="1"/>
          <p:nvPr/>
        </p:nvSpPr>
        <p:spPr>
          <a:xfrm>
            <a:off x="6152864" y="1596527"/>
            <a:ext cx="685800" cy="230832"/>
          </a:xfrm>
          <a:prstGeom prst="rect">
            <a:avLst/>
          </a:prstGeom>
          <a:noFill/>
          <a:ln>
            <a:noFill/>
          </a:ln>
        </p:spPr>
        <p:txBody>
          <a:bodyPr wrap="square" rtlCol="0">
            <a:spAutoFit/>
          </a:bodyPr>
          <a:lstStyle/>
          <a:p>
            <a:r>
              <a:rPr kumimoji="1" lang="ja-JP" altLang="en-US" sz="900"/>
              <a:t>消毒済</a:t>
            </a:r>
            <a:endParaRPr kumimoji="1" lang="en-US" altLang="ja-JP" sz="900" dirty="0"/>
          </a:p>
        </p:txBody>
      </p:sp>
      <p:sp>
        <p:nvSpPr>
          <p:cNvPr id="103" name="正方形/長方形 102">
            <a:extLst>
              <a:ext uri="{FF2B5EF4-FFF2-40B4-BE49-F238E27FC236}">
                <a16:creationId xmlns:a16="http://schemas.microsoft.com/office/drawing/2014/main" id="{1C935A55-ED1D-EC44-903D-84FA02CBBBCF}"/>
              </a:ext>
            </a:extLst>
          </p:cNvPr>
          <p:cNvSpPr/>
          <p:nvPr/>
        </p:nvSpPr>
        <p:spPr>
          <a:xfrm>
            <a:off x="5558366" y="3000973"/>
            <a:ext cx="813858" cy="465569"/>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F4284903-7086-A34E-8090-4E6ADF9AC7A0}"/>
              </a:ext>
            </a:extLst>
          </p:cNvPr>
          <p:cNvSpPr/>
          <p:nvPr/>
        </p:nvSpPr>
        <p:spPr>
          <a:xfrm>
            <a:off x="5892800" y="1295174"/>
            <a:ext cx="288445" cy="242250"/>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E0BC7E16-E45D-EE48-BD4E-81E58F963706}"/>
              </a:ext>
            </a:extLst>
          </p:cNvPr>
          <p:cNvSpPr txBox="1"/>
          <p:nvPr/>
        </p:nvSpPr>
        <p:spPr>
          <a:xfrm>
            <a:off x="6152864" y="1317127"/>
            <a:ext cx="685800" cy="230832"/>
          </a:xfrm>
          <a:prstGeom prst="rect">
            <a:avLst/>
          </a:prstGeom>
          <a:noFill/>
          <a:ln>
            <a:noFill/>
          </a:ln>
        </p:spPr>
        <p:txBody>
          <a:bodyPr wrap="square" rtlCol="0">
            <a:spAutoFit/>
          </a:bodyPr>
          <a:lstStyle/>
          <a:p>
            <a:r>
              <a:rPr kumimoji="1" lang="ja-JP" altLang="en-US" sz="900"/>
              <a:t>禁止</a:t>
            </a:r>
            <a:endParaRPr kumimoji="1" lang="en-US" altLang="ja-JP" sz="900" dirty="0"/>
          </a:p>
        </p:txBody>
      </p:sp>
      <p:sp>
        <p:nvSpPr>
          <p:cNvPr id="106" name="正方形/長方形 105">
            <a:extLst>
              <a:ext uri="{FF2B5EF4-FFF2-40B4-BE49-F238E27FC236}">
                <a16:creationId xmlns:a16="http://schemas.microsoft.com/office/drawing/2014/main" id="{D39E066D-39C9-A543-A3E7-0321A877670C}"/>
              </a:ext>
            </a:extLst>
          </p:cNvPr>
          <p:cNvSpPr/>
          <p:nvPr/>
        </p:nvSpPr>
        <p:spPr>
          <a:xfrm>
            <a:off x="5562600" y="3471106"/>
            <a:ext cx="809624" cy="62519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0A092472-6F4F-0942-922A-86875194568B}"/>
              </a:ext>
            </a:extLst>
          </p:cNvPr>
          <p:cNvSpPr/>
          <p:nvPr/>
        </p:nvSpPr>
        <p:spPr>
          <a:xfrm>
            <a:off x="601132" y="19471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68CD5D62-DD5E-7C44-82B0-0B23E44C1DB2}"/>
              </a:ext>
            </a:extLst>
          </p:cNvPr>
          <p:cNvSpPr/>
          <p:nvPr/>
        </p:nvSpPr>
        <p:spPr>
          <a:xfrm>
            <a:off x="601132" y="46395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C1162CEF-6DC6-4A44-9B17-E007F509155C}"/>
              </a:ext>
            </a:extLst>
          </p:cNvPr>
          <p:cNvCxnSpPr>
            <a:cxnSpLocks/>
          </p:cNvCxnSpPr>
          <p:nvPr/>
        </p:nvCxnSpPr>
        <p:spPr>
          <a:xfrm>
            <a:off x="1749946" y="2841167"/>
            <a:ext cx="4336066"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7E668F8-D1A9-7849-B245-C6D8C7E80579}"/>
              </a:ext>
            </a:extLst>
          </p:cNvPr>
          <p:cNvCxnSpPr>
            <a:cxnSpLocks/>
          </p:cNvCxnSpPr>
          <p:nvPr/>
        </p:nvCxnSpPr>
        <p:spPr>
          <a:xfrm>
            <a:off x="747584" y="3984167"/>
            <a:ext cx="4689699"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E80D309-020D-9C4F-92FB-533AA8D1EAF3}"/>
              </a:ext>
            </a:extLst>
          </p:cNvPr>
          <p:cNvCxnSpPr>
            <a:cxnSpLocks/>
            <a:endCxn id="53" idx="0"/>
          </p:cNvCxnSpPr>
          <p:nvPr/>
        </p:nvCxnSpPr>
        <p:spPr>
          <a:xfrm>
            <a:off x="747584" y="3829707"/>
            <a:ext cx="2348864" cy="342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2FD3D7C-7660-B14C-ACDA-F55939DF94AD}"/>
              </a:ext>
            </a:extLst>
          </p:cNvPr>
          <p:cNvCxnSpPr>
            <a:cxnSpLocks/>
          </p:cNvCxnSpPr>
          <p:nvPr/>
        </p:nvCxnSpPr>
        <p:spPr>
          <a:xfrm>
            <a:off x="3096448" y="3062462"/>
            <a:ext cx="0" cy="62209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E8CF191F-5BA5-8942-B61A-7F644BFD5B7A}"/>
              </a:ext>
            </a:extLst>
          </p:cNvPr>
          <p:cNvCxnSpPr>
            <a:cxnSpLocks/>
          </p:cNvCxnSpPr>
          <p:nvPr/>
        </p:nvCxnSpPr>
        <p:spPr>
          <a:xfrm>
            <a:off x="2628898" y="298404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030F34-6221-0342-810F-CF976873A4D2}"/>
              </a:ext>
            </a:extLst>
          </p:cNvPr>
          <p:cNvCxnSpPr>
            <a:cxnSpLocks/>
          </p:cNvCxnSpPr>
          <p:nvPr/>
        </p:nvCxnSpPr>
        <p:spPr>
          <a:xfrm>
            <a:off x="2628898" y="143485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9" name="テキスト ボックス 128">
            <a:extLst>
              <a:ext uri="{FF2B5EF4-FFF2-40B4-BE49-F238E27FC236}">
                <a16:creationId xmlns:a16="http://schemas.microsoft.com/office/drawing/2014/main" id="{745DD211-C7A8-DC4D-A24F-023C852AEB4C}"/>
              </a:ext>
            </a:extLst>
          </p:cNvPr>
          <p:cNvSpPr txBox="1"/>
          <p:nvPr/>
        </p:nvSpPr>
        <p:spPr>
          <a:xfrm>
            <a:off x="2540397" y="1528724"/>
            <a:ext cx="685800" cy="230832"/>
          </a:xfrm>
          <a:prstGeom prst="rect">
            <a:avLst/>
          </a:prstGeom>
          <a:noFill/>
          <a:ln>
            <a:noFill/>
          </a:ln>
        </p:spPr>
        <p:txBody>
          <a:bodyPr wrap="square" rtlCol="0">
            <a:spAutoFit/>
          </a:bodyPr>
          <a:lstStyle/>
          <a:p>
            <a:r>
              <a:rPr kumimoji="1" lang="ja-JP" altLang="en-US" sz="900"/>
              <a:t>仕切り</a:t>
            </a:r>
            <a:endParaRPr kumimoji="1" lang="en-US" altLang="ja-JP" sz="900" dirty="0"/>
          </a:p>
        </p:txBody>
      </p:sp>
      <p:cxnSp>
        <p:nvCxnSpPr>
          <p:cNvPr id="130" name="直線コネクタ 129">
            <a:extLst>
              <a:ext uri="{FF2B5EF4-FFF2-40B4-BE49-F238E27FC236}">
                <a16:creationId xmlns:a16="http://schemas.microsoft.com/office/drawing/2014/main" id="{0DDCC8A3-EDF9-4843-8D53-9598DF8EE088}"/>
              </a:ext>
            </a:extLst>
          </p:cNvPr>
          <p:cNvCxnSpPr>
            <a:cxnSpLocks/>
          </p:cNvCxnSpPr>
          <p:nvPr/>
        </p:nvCxnSpPr>
        <p:spPr>
          <a:xfrm>
            <a:off x="701857" y="2855572"/>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249CF2F-C0D6-5543-9272-215C13B36C9C}"/>
              </a:ext>
            </a:extLst>
          </p:cNvPr>
          <p:cNvSpPr txBox="1"/>
          <p:nvPr/>
        </p:nvSpPr>
        <p:spPr>
          <a:xfrm>
            <a:off x="578339" y="517563"/>
            <a:ext cx="5793883" cy="507831"/>
          </a:xfrm>
          <a:prstGeom prst="rect">
            <a:avLst/>
          </a:prstGeom>
          <a:noFill/>
          <a:ln>
            <a:noFill/>
          </a:ln>
        </p:spPr>
        <p:txBody>
          <a:bodyPr wrap="square" rtlCol="0">
            <a:spAutoFit/>
          </a:bodyPr>
          <a:lstStyle/>
          <a:p>
            <a:r>
              <a:rPr lang="ja-JP" altLang="en-US" sz="900"/>
              <a:t>各事業所施設でゾーニング計画を立てます。ゾーニングの施工完了後、計画通りに実施されているか管理者がチェックを行います。</a:t>
            </a:r>
            <a:endParaRPr lang="en-US" altLang="ja-JP" sz="900" dirty="0"/>
          </a:p>
          <a:p>
            <a:r>
              <a:rPr lang="en-US" altLang="ja-JP" sz="900" dirty="0"/>
              <a:t>6</a:t>
            </a:r>
            <a:r>
              <a:rPr lang="ja-JP" altLang="en-US" sz="900"/>
              <a:t>時間おきにゾーニング状況が保持さているか、チェックを行いチェック内容を記録簿に記載します。</a:t>
            </a:r>
            <a:endParaRPr lang="en-US" altLang="ja-JP" sz="900" dirty="0"/>
          </a:p>
        </p:txBody>
      </p:sp>
      <p:sp>
        <p:nvSpPr>
          <p:cNvPr id="2" name="スライド番号プレースホルダー 1">
            <a:extLst>
              <a:ext uri="{FF2B5EF4-FFF2-40B4-BE49-F238E27FC236}">
                <a16:creationId xmlns:a16="http://schemas.microsoft.com/office/drawing/2014/main" id="{7C7461C1-A672-6745-8207-C2AE6BD71F82}"/>
              </a:ext>
            </a:extLst>
          </p:cNvPr>
          <p:cNvSpPr>
            <a:spLocks noGrp="1"/>
          </p:cNvSpPr>
          <p:nvPr>
            <p:ph type="sldNum" sz="quarter" idx="12"/>
          </p:nvPr>
        </p:nvSpPr>
        <p:spPr/>
        <p:txBody>
          <a:bodyPr/>
          <a:lstStyle/>
          <a:p>
            <a:fld id="{D26F39CE-828E-974C-A2DD-8D56C23B278A}" type="slidenum">
              <a:rPr kumimoji="1" lang="ja-JP" altLang="en-US" smtClean="0"/>
              <a:t>17</a:t>
            </a:fld>
            <a:endParaRPr kumimoji="1" lang="ja-JP" altLang="en-US"/>
          </a:p>
        </p:txBody>
      </p:sp>
    </p:spTree>
    <p:extLst>
      <p:ext uri="{BB962C8B-B14F-4D97-AF65-F5344CB8AC3E}">
        <p14:creationId xmlns:p14="http://schemas.microsoft.com/office/powerpoint/2010/main" val="357219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6E26DA3-2B5C-2449-BFDF-955E0DC8EB1F}"/>
              </a:ext>
            </a:extLst>
          </p:cNvPr>
          <p:cNvSpPr txBox="1"/>
          <p:nvPr/>
        </p:nvSpPr>
        <p:spPr>
          <a:xfrm>
            <a:off x="549332" y="626195"/>
            <a:ext cx="3569368" cy="307777"/>
          </a:xfrm>
          <a:prstGeom prst="rect">
            <a:avLst/>
          </a:prstGeom>
          <a:noFill/>
          <a:ln>
            <a:noFill/>
          </a:ln>
        </p:spPr>
        <p:txBody>
          <a:bodyPr wrap="square" rtlCol="0">
            <a:spAutoFit/>
          </a:bodyPr>
          <a:lstStyle/>
          <a:p>
            <a:r>
              <a:rPr kumimoji="1" lang="ja-JP" altLang="en-US" sz="1400"/>
              <a:t>ゾーニング　設置方法</a:t>
            </a:r>
            <a:endParaRPr kumimoji="1" lang="en-US" altLang="ja-JP" sz="1400" dirty="0"/>
          </a:p>
        </p:txBody>
      </p:sp>
      <p:pic>
        <p:nvPicPr>
          <p:cNvPr id="6" name="図 5">
            <a:extLst>
              <a:ext uri="{FF2B5EF4-FFF2-40B4-BE49-F238E27FC236}">
                <a16:creationId xmlns:a16="http://schemas.microsoft.com/office/drawing/2014/main" id="{5E193978-067E-2540-8BC2-58A73835FB37}"/>
              </a:ext>
            </a:extLst>
          </p:cNvPr>
          <p:cNvPicPr>
            <a:picLocks noChangeAspect="1"/>
          </p:cNvPicPr>
          <p:nvPr/>
        </p:nvPicPr>
        <p:blipFill>
          <a:blip r:embed="rId2"/>
          <a:stretch>
            <a:fillRect/>
          </a:stretch>
        </p:blipFill>
        <p:spPr>
          <a:xfrm>
            <a:off x="549332" y="4093495"/>
            <a:ext cx="1903185" cy="1903185"/>
          </a:xfrm>
          <a:prstGeom prst="rect">
            <a:avLst/>
          </a:prstGeom>
        </p:spPr>
      </p:pic>
      <p:sp>
        <p:nvSpPr>
          <p:cNvPr id="7" name="テキスト ボックス 6">
            <a:extLst>
              <a:ext uri="{FF2B5EF4-FFF2-40B4-BE49-F238E27FC236}">
                <a16:creationId xmlns:a16="http://schemas.microsoft.com/office/drawing/2014/main" id="{08EC4F63-F252-054F-81A6-36579853497E}"/>
              </a:ext>
            </a:extLst>
          </p:cNvPr>
          <p:cNvSpPr txBox="1"/>
          <p:nvPr/>
        </p:nvSpPr>
        <p:spPr>
          <a:xfrm>
            <a:off x="2635323" y="5402516"/>
            <a:ext cx="2966753" cy="230832"/>
          </a:xfrm>
          <a:prstGeom prst="rect">
            <a:avLst/>
          </a:prstGeom>
          <a:noFill/>
          <a:ln>
            <a:noFill/>
          </a:ln>
        </p:spPr>
        <p:txBody>
          <a:bodyPr wrap="square" rtlCol="0">
            <a:spAutoFit/>
          </a:bodyPr>
          <a:lstStyle/>
          <a:p>
            <a:r>
              <a:rPr kumimoji="1" lang="ja-JP" altLang="en-US" sz="900"/>
              <a:t>ブルーシートロールを経路に敷いてください。</a:t>
            </a:r>
            <a:endParaRPr kumimoji="1" lang="en-US" altLang="ja-JP" sz="900" dirty="0"/>
          </a:p>
        </p:txBody>
      </p:sp>
      <p:sp>
        <p:nvSpPr>
          <p:cNvPr id="8" name="正方形/長方形 7">
            <a:extLst>
              <a:ext uri="{FF2B5EF4-FFF2-40B4-BE49-F238E27FC236}">
                <a16:creationId xmlns:a16="http://schemas.microsoft.com/office/drawing/2014/main" id="{6CD3FBEE-E12A-5B49-A2ED-1917A795FE1D}"/>
              </a:ext>
            </a:extLst>
          </p:cNvPr>
          <p:cNvSpPr/>
          <p:nvPr/>
        </p:nvSpPr>
        <p:spPr>
          <a:xfrm>
            <a:off x="549332" y="3622802"/>
            <a:ext cx="5938554" cy="6422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FA3E317-39F0-EB47-AAFB-E455151C5819}"/>
              </a:ext>
            </a:extLst>
          </p:cNvPr>
          <p:cNvSpPr/>
          <p:nvPr/>
        </p:nvSpPr>
        <p:spPr>
          <a:xfrm>
            <a:off x="2635323" y="5010138"/>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r>
              <a:rPr lang="ja-JP" altLang="en-US"/>
              <a:t>経路</a:t>
            </a:r>
            <a:endParaRPr kumimoji="1" lang="ja-JP" altLang="en-US"/>
          </a:p>
        </p:txBody>
      </p:sp>
      <p:sp>
        <p:nvSpPr>
          <p:cNvPr id="11" name="正方形/長方形 10">
            <a:extLst>
              <a:ext uri="{FF2B5EF4-FFF2-40B4-BE49-F238E27FC236}">
                <a16:creationId xmlns:a16="http://schemas.microsoft.com/office/drawing/2014/main" id="{FB43EDCD-0521-B54A-BA69-CF8C524ECD18}"/>
              </a:ext>
            </a:extLst>
          </p:cNvPr>
          <p:cNvSpPr/>
          <p:nvPr/>
        </p:nvSpPr>
        <p:spPr>
          <a:xfrm>
            <a:off x="549332" y="2882573"/>
            <a:ext cx="5938554" cy="642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C7DEA5-FDD1-714A-9959-467DE14D5ED1}"/>
              </a:ext>
            </a:extLst>
          </p:cNvPr>
          <p:cNvSpPr/>
          <p:nvPr/>
        </p:nvSpPr>
        <p:spPr>
          <a:xfrm>
            <a:off x="2405145" y="1620934"/>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pic>
        <p:nvPicPr>
          <p:cNvPr id="13" name="図 12">
            <a:extLst>
              <a:ext uri="{FF2B5EF4-FFF2-40B4-BE49-F238E27FC236}">
                <a16:creationId xmlns:a16="http://schemas.microsoft.com/office/drawing/2014/main" id="{4FCFFD8C-6FD8-644C-B63E-FEE0EE4EFDD6}"/>
              </a:ext>
            </a:extLst>
          </p:cNvPr>
          <p:cNvPicPr>
            <a:picLocks noChangeAspect="1"/>
          </p:cNvPicPr>
          <p:nvPr/>
        </p:nvPicPr>
        <p:blipFill>
          <a:blip r:embed="rId3"/>
          <a:stretch>
            <a:fillRect/>
          </a:stretch>
        </p:blipFill>
        <p:spPr>
          <a:xfrm>
            <a:off x="1622021" y="2720387"/>
            <a:ext cx="518885" cy="853429"/>
          </a:xfrm>
          <a:prstGeom prst="rect">
            <a:avLst/>
          </a:prstGeom>
        </p:spPr>
      </p:pic>
      <p:pic>
        <p:nvPicPr>
          <p:cNvPr id="14" name="図 13">
            <a:extLst>
              <a:ext uri="{FF2B5EF4-FFF2-40B4-BE49-F238E27FC236}">
                <a16:creationId xmlns:a16="http://schemas.microsoft.com/office/drawing/2014/main" id="{56632198-5A65-9743-941D-5278B5E29CDE}"/>
              </a:ext>
            </a:extLst>
          </p:cNvPr>
          <p:cNvPicPr>
            <a:picLocks noChangeAspect="1"/>
          </p:cNvPicPr>
          <p:nvPr/>
        </p:nvPicPr>
        <p:blipFill>
          <a:blip r:embed="rId3"/>
          <a:stretch>
            <a:fillRect/>
          </a:stretch>
        </p:blipFill>
        <p:spPr>
          <a:xfrm>
            <a:off x="3754937" y="2720387"/>
            <a:ext cx="518885" cy="853429"/>
          </a:xfrm>
          <a:prstGeom prst="rect">
            <a:avLst/>
          </a:prstGeom>
        </p:spPr>
      </p:pic>
      <p:pic>
        <p:nvPicPr>
          <p:cNvPr id="15" name="図 14">
            <a:extLst>
              <a:ext uri="{FF2B5EF4-FFF2-40B4-BE49-F238E27FC236}">
                <a16:creationId xmlns:a16="http://schemas.microsoft.com/office/drawing/2014/main" id="{6BACB280-9875-8745-A004-971415B87FC2}"/>
              </a:ext>
            </a:extLst>
          </p:cNvPr>
          <p:cNvPicPr>
            <a:picLocks noChangeAspect="1"/>
          </p:cNvPicPr>
          <p:nvPr/>
        </p:nvPicPr>
        <p:blipFill>
          <a:blip r:embed="rId4"/>
          <a:stretch>
            <a:fillRect/>
          </a:stretch>
        </p:blipFill>
        <p:spPr>
          <a:xfrm>
            <a:off x="614646" y="1196706"/>
            <a:ext cx="1460500" cy="1460500"/>
          </a:xfrm>
          <a:prstGeom prst="rect">
            <a:avLst/>
          </a:prstGeom>
        </p:spPr>
      </p:pic>
      <p:sp>
        <p:nvSpPr>
          <p:cNvPr id="16" name="テキスト ボックス 15">
            <a:extLst>
              <a:ext uri="{FF2B5EF4-FFF2-40B4-BE49-F238E27FC236}">
                <a16:creationId xmlns:a16="http://schemas.microsoft.com/office/drawing/2014/main" id="{5DE83125-8A11-9249-A88A-185074749D71}"/>
              </a:ext>
            </a:extLst>
          </p:cNvPr>
          <p:cNvSpPr txBox="1"/>
          <p:nvPr/>
        </p:nvSpPr>
        <p:spPr>
          <a:xfrm>
            <a:off x="2405145" y="1977697"/>
            <a:ext cx="2879667" cy="230832"/>
          </a:xfrm>
          <a:prstGeom prst="rect">
            <a:avLst/>
          </a:prstGeom>
          <a:noFill/>
          <a:ln>
            <a:noFill/>
          </a:ln>
        </p:spPr>
        <p:txBody>
          <a:bodyPr wrap="square" rtlCol="0">
            <a:spAutoFit/>
          </a:bodyPr>
          <a:lstStyle/>
          <a:p>
            <a:r>
              <a:rPr kumimoji="1" lang="ja-JP" altLang="en-US" sz="900"/>
              <a:t>ホワイトシートロールを経路に敷いてください。</a:t>
            </a:r>
            <a:endParaRPr kumimoji="1" lang="en-US" altLang="ja-JP" sz="900" dirty="0"/>
          </a:p>
        </p:txBody>
      </p:sp>
      <p:pic>
        <p:nvPicPr>
          <p:cNvPr id="17" name="図 16">
            <a:extLst>
              <a:ext uri="{FF2B5EF4-FFF2-40B4-BE49-F238E27FC236}">
                <a16:creationId xmlns:a16="http://schemas.microsoft.com/office/drawing/2014/main" id="{846E7FCD-5626-D244-9D51-66A56A5AA43E}"/>
              </a:ext>
            </a:extLst>
          </p:cNvPr>
          <p:cNvPicPr>
            <a:picLocks noChangeAspect="1"/>
          </p:cNvPicPr>
          <p:nvPr/>
        </p:nvPicPr>
        <p:blipFill>
          <a:blip r:embed="rId3"/>
          <a:stretch>
            <a:fillRect/>
          </a:stretch>
        </p:blipFill>
        <p:spPr>
          <a:xfrm>
            <a:off x="5887853" y="2720387"/>
            <a:ext cx="518885" cy="853429"/>
          </a:xfrm>
          <a:prstGeom prst="rect">
            <a:avLst/>
          </a:prstGeom>
        </p:spPr>
      </p:pic>
      <p:sp>
        <p:nvSpPr>
          <p:cNvPr id="18" name="テキスト ボックス 17">
            <a:extLst>
              <a:ext uri="{FF2B5EF4-FFF2-40B4-BE49-F238E27FC236}">
                <a16:creationId xmlns:a16="http://schemas.microsoft.com/office/drawing/2014/main" id="{7732C0EB-EBCB-6A4B-9126-0DE8F17DC421}"/>
              </a:ext>
            </a:extLst>
          </p:cNvPr>
          <p:cNvSpPr txBox="1"/>
          <p:nvPr/>
        </p:nvSpPr>
        <p:spPr>
          <a:xfrm>
            <a:off x="3037115" y="2354773"/>
            <a:ext cx="3254828" cy="230832"/>
          </a:xfrm>
          <a:prstGeom prst="rect">
            <a:avLst/>
          </a:prstGeom>
          <a:noFill/>
          <a:ln>
            <a:noFill/>
          </a:ln>
        </p:spPr>
        <p:txBody>
          <a:bodyPr wrap="square" rtlCol="0">
            <a:spAutoFit/>
          </a:bodyPr>
          <a:lstStyle/>
          <a:p>
            <a:r>
              <a:rPr kumimoji="1" lang="ja-JP" altLang="en-US" sz="900"/>
              <a:t>経路を仕切るカラーコーンを</a:t>
            </a:r>
            <a:r>
              <a:rPr kumimoji="1" lang="en-US" altLang="ja-JP" sz="900" dirty="0"/>
              <a:t>5m</a:t>
            </a:r>
            <a:r>
              <a:rPr lang="ja-JP" altLang="en-US" sz="900"/>
              <a:t>間隔で設置してください。</a:t>
            </a:r>
            <a:endParaRPr kumimoji="1" lang="en-US" altLang="ja-JP" sz="900" dirty="0"/>
          </a:p>
        </p:txBody>
      </p:sp>
      <p:cxnSp>
        <p:nvCxnSpPr>
          <p:cNvPr id="20" name="直線矢印コネクタ 19">
            <a:extLst>
              <a:ext uri="{FF2B5EF4-FFF2-40B4-BE49-F238E27FC236}">
                <a16:creationId xmlns:a16="http://schemas.microsoft.com/office/drawing/2014/main" id="{F0953895-572C-DE41-A4EE-FDA15AF2AC4F}"/>
              </a:ext>
            </a:extLst>
          </p:cNvPr>
          <p:cNvCxnSpPr/>
          <p:nvPr/>
        </p:nvCxnSpPr>
        <p:spPr>
          <a:xfrm>
            <a:off x="995646" y="2354773"/>
            <a:ext cx="0" cy="94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90CCF6D-A23C-994A-BDEF-25BE53541282}"/>
              </a:ext>
            </a:extLst>
          </p:cNvPr>
          <p:cNvCxnSpPr>
            <a:cxnSpLocks/>
          </p:cNvCxnSpPr>
          <p:nvPr/>
        </p:nvCxnSpPr>
        <p:spPr>
          <a:xfrm flipV="1">
            <a:off x="995646" y="3961053"/>
            <a:ext cx="0" cy="6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AD2F6A6-8EB9-914C-970F-10D196EB2D1B}"/>
              </a:ext>
            </a:extLst>
          </p:cNvPr>
          <p:cNvCxnSpPr>
            <a:stCxn id="13" idx="3"/>
            <a:endCxn id="14" idx="1"/>
          </p:cNvCxnSpPr>
          <p:nvPr/>
        </p:nvCxnSpPr>
        <p:spPr>
          <a:xfrm>
            <a:off x="2140906" y="3147102"/>
            <a:ext cx="16140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0EC56A7-FBEB-1849-AFA9-28AB3DC195D7}"/>
              </a:ext>
            </a:extLst>
          </p:cNvPr>
          <p:cNvSpPr txBox="1"/>
          <p:nvPr/>
        </p:nvSpPr>
        <p:spPr>
          <a:xfrm>
            <a:off x="2671364" y="3031685"/>
            <a:ext cx="518885" cy="230832"/>
          </a:xfrm>
          <a:prstGeom prst="rect">
            <a:avLst/>
          </a:prstGeom>
          <a:solidFill>
            <a:schemeClr val="bg1"/>
          </a:solidFill>
          <a:ln>
            <a:noFill/>
          </a:ln>
        </p:spPr>
        <p:txBody>
          <a:bodyPr wrap="square" rtlCol="0">
            <a:spAutoFit/>
          </a:bodyPr>
          <a:lstStyle/>
          <a:p>
            <a:pPr algn="ctr"/>
            <a:r>
              <a:rPr kumimoji="1" lang="en-US" altLang="ja-JP" sz="900" dirty="0"/>
              <a:t>5M</a:t>
            </a:r>
          </a:p>
        </p:txBody>
      </p:sp>
      <p:sp>
        <p:nvSpPr>
          <p:cNvPr id="28" name="テキスト ボックス 27">
            <a:extLst>
              <a:ext uri="{FF2B5EF4-FFF2-40B4-BE49-F238E27FC236}">
                <a16:creationId xmlns:a16="http://schemas.microsoft.com/office/drawing/2014/main" id="{7C196098-34E9-0F40-9508-8CDEF5D1F681}"/>
              </a:ext>
            </a:extLst>
          </p:cNvPr>
          <p:cNvSpPr txBox="1"/>
          <p:nvPr/>
        </p:nvSpPr>
        <p:spPr>
          <a:xfrm>
            <a:off x="549332" y="6277486"/>
            <a:ext cx="3569368" cy="307777"/>
          </a:xfrm>
          <a:prstGeom prst="rect">
            <a:avLst/>
          </a:prstGeom>
          <a:noFill/>
          <a:ln>
            <a:noFill/>
          </a:ln>
        </p:spPr>
        <p:txBody>
          <a:bodyPr wrap="square" rtlCol="0">
            <a:spAutoFit/>
          </a:bodyPr>
          <a:lstStyle/>
          <a:p>
            <a:r>
              <a:rPr kumimoji="1" lang="ja-JP" altLang="en-US" sz="1400"/>
              <a:t>立ち入り禁止　設置方法</a:t>
            </a:r>
            <a:endParaRPr kumimoji="1" lang="en-US" altLang="ja-JP" sz="1400" dirty="0"/>
          </a:p>
        </p:txBody>
      </p:sp>
      <p:pic>
        <p:nvPicPr>
          <p:cNvPr id="29" name="図 28">
            <a:extLst>
              <a:ext uri="{FF2B5EF4-FFF2-40B4-BE49-F238E27FC236}">
                <a16:creationId xmlns:a16="http://schemas.microsoft.com/office/drawing/2014/main" id="{8B6FF735-6D0E-0541-A891-7AAB5433E1DC}"/>
              </a:ext>
            </a:extLst>
          </p:cNvPr>
          <p:cNvPicPr>
            <a:picLocks noChangeAspect="1"/>
          </p:cNvPicPr>
          <p:nvPr/>
        </p:nvPicPr>
        <p:blipFill>
          <a:blip r:embed="rId5"/>
          <a:stretch>
            <a:fillRect/>
          </a:stretch>
        </p:blipFill>
        <p:spPr>
          <a:xfrm>
            <a:off x="585820" y="6636715"/>
            <a:ext cx="1757777" cy="1757777"/>
          </a:xfrm>
          <a:prstGeom prst="rect">
            <a:avLst/>
          </a:prstGeom>
        </p:spPr>
      </p:pic>
      <p:pic>
        <p:nvPicPr>
          <p:cNvPr id="31" name="図 30">
            <a:extLst>
              <a:ext uri="{FF2B5EF4-FFF2-40B4-BE49-F238E27FC236}">
                <a16:creationId xmlns:a16="http://schemas.microsoft.com/office/drawing/2014/main" id="{CDE2FE5C-D1DB-A34A-8A2C-6E574EC2ABD6}"/>
              </a:ext>
            </a:extLst>
          </p:cNvPr>
          <p:cNvPicPr>
            <a:picLocks noChangeAspect="1"/>
          </p:cNvPicPr>
          <p:nvPr/>
        </p:nvPicPr>
        <p:blipFill>
          <a:blip r:embed="rId3"/>
          <a:stretch>
            <a:fillRect/>
          </a:stretch>
        </p:blipFill>
        <p:spPr>
          <a:xfrm>
            <a:off x="289889" y="8286654"/>
            <a:ext cx="518885" cy="853429"/>
          </a:xfrm>
          <a:prstGeom prst="rect">
            <a:avLst/>
          </a:prstGeom>
        </p:spPr>
      </p:pic>
      <p:pic>
        <p:nvPicPr>
          <p:cNvPr id="32" name="図 31">
            <a:extLst>
              <a:ext uri="{FF2B5EF4-FFF2-40B4-BE49-F238E27FC236}">
                <a16:creationId xmlns:a16="http://schemas.microsoft.com/office/drawing/2014/main" id="{9186F7D1-B2F4-E648-A4A5-D79C102F7E22}"/>
              </a:ext>
            </a:extLst>
          </p:cNvPr>
          <p:cNvPicPr>
            <a:picLocks noChangeAspect="1"/>
          </p:cNvPicPr>
          <p:nvPr/>
        </p:nvPicPr>
        <p:blipFill>
          <a:blip r:embed="rId3"/>
          <a:stretch>
            <a:fillRect/>
          </a:stretch>
        </p:blipFill>
        <p:spPr>
          <a:xfrm>
            <a:off x="2422805" y="8286654"/>
            <a:ext cx="518885" cy="853429"/>
          </a:xfrm>
          <a:prstGeom prst="rect">
            <a:avLst/>
          </a:prstGeom>
        </p:spPr>
      </p:pic>
      <p:sp>
        <p:nvSpPr>
          <p:cNvPr id="33" name="正方形/長方形 32">
            <a:extLst>
              <a:ext uri="{FF2B5EF4-FFF2-40B4-BE49-F238E27FC236}">
                <a16:creationId xmlns:a16="http://schemas.microsoft.com/office/drawing/2014/main" id="{6C0186BE-01EA-CC4F-AC87-D213B7FEA4DC}"/>
              </a:ext>
            </a:extLst>
          </p:cNvPr>
          <p:cNvSpPr/>
          <p:nvPr/>
        </p:nvSpPr>
        <p:spPr>
          <a:xfrm>
            <a:off x="616589" y="8286654"/>
            <a:ext cx="1978702" cy="11275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0D345D6-7F8B-B34E-A025-8314F7F1B39A}"/>
              </a:ext>
            </a:extLst>
          </p:cNvPr>
          <p:cNvPicPr>
            <a:picLocks noChangeAspect="1"/>
          </p:cNvPicPr>
          <p:nvPr/>
        </p:nvPicPr>
        <p:blipFill>
          <a:blip r:embed="rId6"/>
          <a:stretch>
            <a:fillRect/>
          </a:stretch>
        </p:blipFill>
        <p:spPr>
          <a:xfrm>
            <a:off x="3561905" y="7334154"/>
            <a:ext cx="1905000" cy="1905000"/>
          </a:xfrm>
          <a:prstGeom prst="rect">
            <a:avLst/>
          </a:prstGeom>
        </p:spPr>
      </p:pic>
      <p:sp>
        <p:nvSpPr>
          <p:cNvPr id="36" name="正方形/長方形 35">
            <a:extLst>
              <a:ext uri="{FF2B5EF4-FFF2-40B4-BE49-F238E27FC236}">
                <a16:creationId xmlns:a16="http://schemas.microsoft.com/office/drawing/2014/main" id="{CA421B51-5B0A-2E40-A8BB-9A30BA224929}"/>
              </a:ext>
            </a:extLst>
          </p:cNvPr>
          <p:cNvSpPr/>
          <p:nvPr/>
        </p:nvSpPr>
        <p:spPr>
          <a:xfrm rot="2700000">
            <a:off x="3869745" y="8272049"/>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16EB53D-D895-2F4B-AC1A-D2B2AA23582C}"/>
              </a:ext>
            </a:extLst>
          </p:cNvPr>
          <p:cNvSpPr/>
          <p:nvPr/>
        </p:nvSpPr>
        <p:spPr>
          <a:xfrm rot="18900000">
            <a:off x="3855112" y="8272048"/>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77AF99C-DD1D-8048-A7BE-67F68E743287}"/>
              </a:ext>
            </a:extLst>
          </p:cNvPr>
          <p:cNvSpPr txBox="1"/>
          <p:nvPr/>
        </p:nvSpPr>
        <p:spPr>
          <a:xfrm>
            <a:off x="339383" y="9288716"/>
            <a:ext cx="2966753" cy="230832"/>
          </a:xfrm>
          <a:prstGeom prst="rect">
            <a:avLst/>
          </a:prstGeom>
          <a:noFill/>
          <a:ln>
            <a:noFill/>
          </a:ln>
        </p:spPr>
        <p:txBody>
          <a:bodyPr wrap="square" rtlCol="0">
            <a:spAutoFit/>
          </a:bodyPr>
          <a:lstStyle/>
          <a:p>
            <a:r>
              <a:rPr kumimoji="1" lang="ja-JP" altLang="en-US" sz="900"/>
              <a:t>禁止経路に設置してください。</a:t>
            </a:r>
            <a:endParaRPr kumimoji="1" lang="en-US" altLang="ja-JP" sz="900" dirty="0"/>
          </a:p>
        </p:txBody>
      </p:sp>
      <p:sp>
        <p:nvSpPr>
          <p:cNvPr id="39" name="テキスト ボックス 38">
            <a:extLst>
              <a:ext uri="{FF2B5EF4-FFF2-40B4-BE49-F238E27FC236}">
                <a16:creationId xmlns:a16="http://schemas.microsoft.com/office/drawing/2014/main" id="{8030DA14-08BE-BA4C-9977-64B0C3AF64A3}"/>
              </a:ext>
            </a:extLst>
          </p:cNvPr>
          <p:cNvSpPr txBox="1"/>
          <p:nvPr/>
        </p:nvSpPr>
        <p:spPr>
          <a:xfrm>
            <a:off x="3708748" y="9288716"/>
            <a:ext cx="2966753" cy="230832"/>
          </a:xfrm>
          <a:prstGeom prst="rect">
            <a:avLst/>
          </a:prstGeom>
          <a:noFill/>
          <a:ln>
            <a:noFill/>
          </a:ln>
        </p:spPr>
        <p:txBody>
          <a:bodyPr wrap="square" rtlCol="0">
            <a:spAutoFit/>
          </a:bodyPr>
          <a:lstStyle/>
          <a:p>
            <a:r>
              <a:rPr kumimoji="1" lang="ja-JP" altLang="en-US" sz="900"/>
              <a:t>禁止経路ドアに設置してください。</a:t>
            </a:r>
            <a:endParaRPr kumimoji="1" lang="en-US" altLang="ja-JP" sz="900" dirty="0"/>
          </a:p>
        </p:txBody>
      </p:sp>
      <p:sp>
        <p:nvSpPr>
          <p:cNvPr id="40" name="スライド番号プレースホルダー 39">
            <a:extLst>
              <a:ext uri="{FF2B5EF4-FFF2-40B4-BE49-F238E27FC236}">
                <a16:creationId xmlns:a16="http://schemas.microsoft.com/office/drawing/2014/main" id="{A545DEFC-DC3F-9342-B2B8-F1276E2D8FFE}"/>
              </a:ext>
            </a:extLst>
          </p:cNvPr>
          <p:cNvSpPr>
            <a:spLocks noGrp="1"/>
          </p:cNvSpPr>
          <p:nvPr>
            <p:ph type="sldNum" sz="quarter" idx="12"/>
          </p:nvPr>
        </p:nvSpPr>
        <p:spPr/>
        <p:txBody>
          <a:bodyPr/>
          <a:lstStyle/>
          <a:p>
            <a:fld id="{D26F39CE-828E-974C-A2DD-8D56C23B278A}" type="slidenum">
              <a:rPr kumimoji="1" lang="ja-JP" altLang="en-US" smtClean="0"/>
              <a:t>18</a:t>
            </a:fld>
            <a:endParaRPr kumimoji="1" lang="ja-JP" altLang="en-US"/>
          </a:p>
        </p:txBody>
      </p:sp>
    </p:spTree>
    <p:extLst>
      <p:ext uri="{BB962C8B-B14F-4D97-AF65-F5344CB8AC3E}">
        <p14:creationId xmlns:p14="http://schemas.microsoft.com/office/powerpoint/2010/main" val="377644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57EBA8C-3005-1243-9BE5-90F8C115B3E1}"/>
              </a:ext>
            </a:extLst>
          </p:cNvPr>
          <p:cNvSpPr/>
          <p:nvPr/>
        </p:nvSpPr>
        <p:spPr>
          <a:xfrm>
            <a:off x="916489" y="390788"/>
            <a:ext cx="502502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6" name="正方形/長方形 5">
            <a:extLst>
              <a:ext uri="{FF2B5EF4-FFF2-40B4-BE49-F238E27FC236}">
                <a16:creationId xmlns:a16="http://schemas.microsoft.com/office/drawing/2014/main" id="{45B9A318-F7A2-3743-92D2-A7E1E5454091}"/>
              </a:ext>
            </a:extLst>
          </p:cNvPr>
          <p:cNvSpPr/>
          <p:nvPr/>
        </p:nvSpPr>
        <p:spPr>
          <a:xfrm>
            <a:off x="916489" y="1205827"/>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8" name="図 7">
            <a:extLst>
              <a:ext uri="{FF2B5EF4-FFF2-40B4-BE49-F238E27FC236}">
                <a16:creationId xmlns:a16="http://schemas.microsoft.com/office/drawing/2014/main" id="{A7DDC561-E762-A34E-AF92-F2F5E2A200E9}"/>
              </a:ext>
            </a:extLst>
          </p:cNvPr>
          <p:cNvPicPr>
            <a:picLocks noChangeAspect="1"/>
          </p:cNvPicPr>
          <p:nvPr/>
        </p:nvPicPr>
        <p:blipFill>
          <a:blip r:embed="rId2"/>
          <a:stretch>
            <a:fillRect/>
          </a:stretch>
        </p:blipFill>
        <p:spPr>
          <a:xfrm>
            <a:off x="916489" y="2068861"/>
            <a:ext cx="3251200" cy="2260600"/>
          </a:xfrm>
          <a:prstGeom prst="rect">
            <a:avLst/>
          </a:prstGeom>
        </p:spPr>
      </p:pic>
      <p:sp>
        <p:nvSpPr>
          <p:cNvPr id="9" name="正方形/長方形 8">
            <a:extLst>
              <a:ext uri="{FF2B5EF4-FFF2-40B4-BE49-F238E27FC236}">
                <a16:creationId xmlns:a16="http://schemas.microsoft.com/office/drawing/2014/main" id="{C0C7EC2D-F5B4-9548-B9DC-BD0D8DEB74AF}"/>
              </a:ext>
            </a:extLst>
          </p:cNvPr>
          <p:cNvSpPr/>
          <p:nvPr/>
        </p:nvSpPr>
        <p:spPr>
          <a:xfrm>
            <a:off x="916489" y="5278960"/>
            <a:ext cx="5025022" cy="598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10" name="正方形/長方形 9">
            <a:extLst>
              <a:ext uri="{FF2B5EF4-FFF2-40B4-BE49-F238E27FC236}">
                <a16:creationId xmlns:a16="http://schemas.microsoft.com/office/drawing/2014/main" id="{608B015F-7188-324F-8687-0EEDB892B92A}"/>
              </a:ext>
            </a:extLst>
          </p:cNvPr>
          <p:cNvSpPr/>
          <p:nvPr/>
        </p:nvSpPr>
        <p:spPr>
          <a:xfrm>
            <a:off x="916489" y="6126756"/>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12" name="図 11">
            <a:extLst>
              <a:ext uri="{FF2B5EF4-FFF2-40B4-BE49-F238E27FC236}">
                <a16:creationId xmlns:a16="http://schemas.microsoft.com/office/drawing/2014/main" id="{5E7F902A-A92C-2F40-9835-FAD2F36DB844}"/>
              </a:ext>
            </a:extLst>
          </p:cNvPr>
          <p:cNvPicPr>
            <a:picLocks noChangeAspect="1"/>
          </p:cNvPicPr>
          <p:nvPr/>
        </p:nvPicPr>
        <p:blipFill>
          <a:blip r:embed="rId3"/>
          <a:stretch>
            <a:fillRect/>
          </a:stretch>
        </p:blipFill>
        <p:spPr>
          <a:xfrm>
            <a:off x="4327070" y="2056647"/>
            <a:ext cx="2278743" cy="2278743"/>
          </a:xfrm>
          <a:prstGeom prst="rect">
            <a:avLst/>
          </a:prstGeom>
        </p:spPr>
      </p:pic>
      <p:pic>
        <p:nvPicPr>
          <p:cNvPr id="14" name="図 13">
            <a:extLst>
              <a:ext uri="{FF2B5EF4-FFF2-40B4-BE49-F238E27FC236}">
                <a16:creationId xmlns:a16="http://schemas.microsoft.com/office/drawing/2014/main" id="{38FCCA55-E34A-554F-9C4A-5CE58247D09F}"/>
              </a:ext>
            </a:extLst>
          </p:cNvPr>
          <p:cNvPicPr>
            <a:picLocks noChangeAspect="1"/>
          </p:cNvPicPr>
          <p:nvPr/>
        </p:nvPicPr>
        <p:blipFill>
          <a:blip r:embed="rId2"/>
          <a:stretch>
            <a:fillRect/>
          </a:stretch>
        </p:blipFill>
        <p:spPr>
          <a:xfrm>
            <a:off x="916489" y="6804146"/>
            <a:ext cx="3251200" cy="2260600"/>
          </a:xfrm>
          <a:prstGeom prst="rect">
            <a:avLst/>
          </a:prstGeom>
        </p:spPr>
      </p:pic>
      <p:pic>
        <p:nvPicPr>
          <p:cNvPr id="15" name="図 14">
            <a:extLst>
              <a:ext uri="{FF2B5EF4-FFF2-40B4-BE49-F238E27FC236}">
                <a16:creationId xmlns:a16="http://schemas.microsoft.com/office/drawing/2014/main" id="{3EF3A4BA-B68F-6340-9D6E-077848B84C76}"/>
              </a:ext>
            </a:extLst>
          </p:cNvPr>
          <p:cNvPicPr>
            <a:picLocks noChangeAspect="1"/>
          </p:cNvPicPr>
          <p:nvPr/>
        </p:nvPicPr>
        <p:blipFill>
          <a:blip r:embed="rId3"/>
          <a:stretch>
            <a:fillRect/>
          </a:stretch>
        </p:blipFill>
        <p:spPr>
          <a:xfrm>
            <a:off x="4327070" y="6791932"/>
            <a:ext cx="2278743" cy="2278743"/>
          </a:xfrm>
          <a:prstGeom prst="rect">
            <a:avLst/>
          </a:prstGeom>
        </p:spPr>
      </p:pic>
      <p:sp>
        <p:nvSpPr>
          <p:cNvPr id="16" name="正方形/長方形 15">
            <a:extLst>
              <a:ext uri="{FF2B5EF4-FFF2-40B4-BE49-F238E27FC236}">
                <a16:creationId xmlns:a16="http://schemas.microsoft.com/office/drawing/2014/main" id="{FBF72756-FFC2-274D-9E63-6A56B9524094}"/>
              </a:ext>
            </a:extLst>
          </p:cNvPr>
          <p:cNvSpPr/>
          <p:nvPr/>
        </p:nvSpPr>
        <p:spPr>
          <a:xfrm>
            <a:off x="916489" y="4357241"/>
            <a:ext cx="5025022" cy="369332"/>
          </a:xfrm>
          <a:prstGeom prst="rect">
            <a:avLst/>
          </a:prstGeom>
        </p:spPr>
        <p:txBody>
          <a:bodyPr wrap="square">
            <a:spAutoFit/>
          </a:bodyPr>
          <a:lstStyle/>
          <a:p>
            <a:r>
              <a:rPr lang="ja-JP" altLang="en-US"/>
              <a:t>実施記録をつけて下さい。</a:t>
            </a:r>
          </a:p>
        </p:txBody>
      </p:sp>
      <p:sp>
        <p:nvSpPr>
          <p:cNvPr id="17" name="正方形/長方形 16">
            <a:extLst>
              <a:ext uri="{FF2B5EF4-FFF2-40B4-BE49-F238E27FC236}">
                <a16:creationId xmlns:a16="http://schemas.microsoft.com/office/drawing/2014/main" id="{A3F861B4-871F-674E-AE63-422DB0FC057C}"/>
              </a:ext>
            </a:extLst>
          </p:cNvPr>
          <p:cNvSpPr/>
          <p:nvPr/>
        </p:nvSpPr>
        <p:spPr>
          <a:xfrm>
            <a:off x="916489" y="9141512"/>
            <a:ext cx="5025022" cy="369332"/>
          </a:xfrm>
          <a:prstGeom prst="rect">
            <a:avLst/>
          </a:prstGeom>
        </p:spPr>
        <p:txBody>
          <a:bodyPr wrap="square">
            <a:spAutoFit/>
          </a:bodyPr>
          <a:lstStyle/>
          <a:p>
            <a:r>
              <a:rPr lang="ja-JP" altLang="en-US"/>
              <a:t>実施記録をつけて下さい。</a:t>
            </a:r>
          </a:p>
        </p:txBody>
      </p:sp>
      <p:sp>
        <p:nvSpPr>
          <p:cNvPr id="18" name="スライド番号プレースホルダー 17">
            <a:extLst>
              <a:ext uri="{FF2B5EF4-FFF2-40B4-BE49-F238E27FC236}">
                <a16:creationId xmlns:a16="http://schemas.microsoft.com/office/drawing/2014/main" id="{B57D231C-4F3F-8442-AE6D-2056DA9492CC}"/>
              </a:ext>
            </a:extLst>
          </p:cNvPr>
          <p:cNvSpPr>
            <a:spLocks noGrp="1"/>
          </p:cNvSpPr>
          <p:nvPr>
            <p:ph type="sldNum" sz="quarter" idx="12"/>
          </p:nvPr>
        </p:nvSpPr>
        <p:spPr/>
        <p:txBody>
          <a:bodyPr/>
          <a:lstStyle/>
          <a:p>
            <a:fld id="{D26F39CE-828E-974C-A2DD-8D56C23B278A}" type="slidenum">
              <a:rPr kumimoji="1" lang="ja-JP" altLang="en-US" smtClean="0"/>
              <a:t>19</a:t>
            </a:fld>
            <a:endParaRPr kumimoji="1" lang="ja-JP" altLang="en-US"/>
          </a:p>
        </p:txBody>
      </p:sp>
    </p:spTree>
    <p:extLst>
      <p:ext uri="{BB962C8B-B14F-4D97-AF65-F5344CB8AC3E}">
        <p14:creationId xmlns:p14="http://schemas.microsoft.com/office/powerpoint/2010/main" val="87981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0.</a:t>
            </a:r>
            <a:r>
              <a:rPr kumimoji="1" lang="ja-JP" altLang="en-US"/>
              <a:t>履歴</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tabLst>
                <a:tab pos="1806575" algn="l"/>
                <a:tab pos="3373438" algn="l"/>
              </a:tabLst>
            </a:pPr>
            <a:r>
              <a:rPr lang="ja-JP" altLang="en-US" sz="1600">
                <a:latin typeface="+mj-ea"/>
              </a:rPr>
              <a:t>第</a:t>
            </a:r>
            <a:r>
              <a:rPr lang="en-US" altLang="ja-JP" sz="1600" dirty="0">
                <a:latin typeface="+mj-ea"/>
              </a:rPr>
              <a:t>0</a:t>
            </a:r>
            <a:r>
              <a:rPr lang="ja-JP" altLang="en-US" sz="1600">
                <a:latin typeface="+mj-ea"/>
              </a:rPr>
              <a:t>版</a:t>
            </a:r>
            <a:r>
              <a:rPr lang="en-US" altLang="ja-JP" sz="1600" dirty="0">
                <a:latin typeface="+mj-ea"/>
              </a:rPr>
              <a:t>	2020/03/29</a:t>
            </a:r>
          </a:p>
          <a:p>
            <a:pPr marL="0" indent="0">
              <a:buNone/>
              <a:tabLst>
                <a:tab pos="1806575" algn="l"/>
                <a:tab pos="3373438" algn="l"/>
              </a:tabLst>
            </a:pPr>
            <a:r>
              <a:rPr lang="ja-JP" altLang="en-US" sz="1600">
                <a:latin typeface="+mj-ea"/>
              </a:rPr>
              <a:t>第</a:t>
            </a:r>
            <a:r>
              <a:rPr lang="en-US" altLang="ja-JP" sz="1600" dirty="0">
                <a:latin typeface="+mj-ea"/>
              </a:rPr>
              <a:t>1</a:t>
            </a:r>
            <a:r>
              <a:rPr lang="ja-JP" altLang="en-US" sz="1600">
                <a:latin typeface="+mj-ea"/>
              </a:rPr>
              <a:t>版</a:t>
            </a:r>
            <a:r>
              <a:rPr lang="en-US" altLang="ja-JP" sz="1600" dirty="0">
                <a:latin typeface="+mj-ea"/>
              </a:rPr>
              <a:t>	2020/04/02</a:t>
            </a:r>
          </a:p>
          <a:p>
            <a:pPr marL="0" indent="0">
              <a:buNone/>
              <a:tabLst>
                <a:tab pos="1806575" algn="l"/>
                <a:tab pos="3373438" algn="l"/>
              </a:tabLst>
            </a:pPr>
            <a:r>
              <a:rPr lang="en-US" altLang="ja-JP" sz="1600" dirty="0">
                <a:latin typeface="+mj-ea"/>
              </a:rPr>
              <a:t>	</a:t>
            </a:r>
            <a:r>
              <a:rPr lang="ja-JP" altLang="en-US" sz="1200">
                <a:latin typeface="+mj-ea"/>
              </a:rPr>
              <a:t>ゾーニングの設置方法</a:t>
            </a:r>
          </a:p>
          <a:p>
            <a:pPr marL="0" indent="0">
              <a:buNone/>
              <a:tabLst>
                <a:tab pos="1806575" algn="l"/>
                <a:tab pos="3373438" algn="l"/>
              </a:tabLst>
            </a:pPr>
            <a:r>
              <a:rPr lang="en-US" altLang="ja-JP" sz="1200" dirty="0">
                <a:latin typeface="+mj-ea"/>
              </a:rPr>
              <a:t>	</a:t>
            </a:r>
            <a:r>
              <a:rPr lang="ja-JP" altLang="en-US" sz="1200">
                <a:latin typeface="+mj-ea"/>
              </a:rPr>
              <a:t>ゾーニングの消毒実施要領</a:t>
            </a:r>
          </a:p>
          <a:p>
            <a:pPr marL="0" indent="0">
              <a:buNone/>
              <a:tabLst>
                <a:tab pos="1806575" algn="l"/>
                <a:tab pos="3373438" algn="l"/>
              </a:tabLst>
            </a:pPr>
            <a:r>
              <a:rPr lang="en-US" altLang="ja-JP" sz="1200" dirty="0">
                <a:latin typeface="+mj-ea"/>
              </a:rPr>
              <a:t>	</a:t>
            </a:r>
            <a:r>
              <a:rPr lang="ja-JP" altLang="en-US" sz="1200">
                <a:latin typeface="+mj-ea"/>
              </a:rPr>
              <a:t>発症者　未発症者リネン扱い修正</a:t>
            </a:r>
          </a:p>
          <a:p>
            <a:pPr marL="0" indent="0">
              <a:buNone/>
              <a:tabLst>
                <a:tab pos="1806575" algn="l"/>
                <a:tab pos="3373438" algn="l"/>
              </a:tabLst>
            </a:pPr>
            <a:r>
              <a:rPr lang="en-US" altLang="ja-JP" sz="1200" dirty="0">
                <a:latin typeface="+mj-ea"/>
              </a:rPr>
              <a:t>	</a:t>
            </a:r>
            <a:r>
              <a:rPr lang="ja-JP" altLang="en-US" sz="1200">
                <a:latin typeface="+mj-ea"/>
              </a:rPr>
              <a:t>発送者　未発症者　清掃手順分</a:t>
            </a:r>
          </a:p>
          <a:p>
            <a:pPr marL="0" indent="0">
              <a:buNone/>
              <a:tabLst>
                <a:tab pos="2974975" algn="l"/>
                <a:tab pos="3373438" algn="l"/>
              </a:tabLst>
            </a:pPr>
            <a:endParaRPr lang="en-US" altLang="ja-JP" sz="1600" dirty="0">
              <a:latin typeface="+mj-ea"/>
            </a:endParaRPr>
          </a:p>
          <a:p>
            <a:pPr marL="0" indent="0">
              <a:buNone/>
              <a:tabLst>
                <a:tab pos="2974975" algn="l"/>
                <a:tab pos="3373438" algn="l"/>
              </a:tabLst>
            </a:pP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B6DF5F37-5DA0-EA44-B435-A05D995806C0}"/>
              </a:ext>
            </a:extLst>
          </p:cNvPr>
          <p:cNvSpPr>
            <a:spLocks noGrp="1"/>
          </p:cNvSpPr>
          <p:nvPr>
            <p:ph type="sldNum" sz="quarter" idx="12"/>
          </p:nvPr>
        </p:nvSpPr>
        <p:spPr/>
        <p:txBody>
          <a:bodyPr/>
          <a:lstStyle/>
          <a:p>
            <a:fld id="{D26F39CE-828E-974C-A2DD-8D56C23B278A}" type="slidenum">
              <a:rPr kumimoji="1" lang="ja-JP" altLang="en-US" smtClean="0"/>
              <a:t>2</a:t>
            </a:fld>
            <a:endParaRPr kumimoji="1" lang="ja-JP" altLang="en-US"/>
          </a:p>
        </p:txBody>
      </p:sp>
    </p:spTree>
    <p:extLst>
      <p:ext uri="{BB962C8B-B14F-4D97-AF65-F5344CB8AC3E}">
        <p14:creationId xmlns:p14="http://schemas.microsoft.com/office/powerpoint/2010/main" val="1073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FCB64E-A347-8846-9D9A-441212137AD1}"/>
              </a:ext>
            </a:extLst>
          </p:cNvPr>
          <p:cNvPicPr>
            <a:picLocks noChangeAspect="1"/>
          </p:cNvPicPr>
          <p:nvPr/>
        </p:nvPicPr>
        <p:blipFill>
          <a:blip r:embed="rId2"/>
          <a:stretch>
            <a:fillRect/>
          </a:stretch>
        </p:blipFill>
        <p:spPr>
          <a:xfrm>
            <a:off x="471487" y="1423150"/>
            <a:ext cx="4329113" cy="1782576"/>
          </a:xfrm>
          <a:prstGeom prst="rect">
            <a:avLst/>
          </a:prstGeom>
        </p:spPr>
      </p:pic>
      <p:sp>
        <p:nvSpPr>
          <p:cNvPr id="6" name="テキスト ボックス 5">
            <a:extLst>
              <a:ext uri="{FF2B5EF4-FFF2-40B4-BE49-F238E27FC236}">
                <a16:creationId xmlns:a16="http://schemas.microsoft.com/office/drawing/2014/main" id="{E1E1B6BB-7A92-6543-BF0F-3AAD13EC2DBD}"/>
              </a:ext>
            </a:extLst>
          </p:cNvPr>
          <p:cNvSpPr txBox="1"/>
          <p:nvPr/>
        </p:nvSpPr>
        <p:spPr>
          <a:xfrm>
            <a:off x="471487" y="3202862"/>
            <a:ext cx="3569368" cy="230832"/>
          </a:xfrm>
          <a:prstGeom prst="rect">
            <a:avLst/>
          </a:prstGeom>
          <a:noFill/>
          <a:ln>
            <a:noFill/>
          </a:ln>
        </p:spPr>
        <p:txBody>
          <a:bodyPr wrap="square" rtlCol="0">
            <a:spAutoFit/>
          </a:bodyPr>
          <a:lstStyle/>
          <a:p>
            <a:r>
              <a:rPr kumimoji="1" lang="ja-JP" altLang="en-US" sz="900"/>
              <a:t>参考資料：医療機関における病院設備設計ガイドライン。</a:t>
            </a:r>
            <a:endParaRPr kumimoji="1" lang="en-US" altLang="ja-JP" sz="900" dirty="0"/>
          </a:p>
        </p:txBody>
      </p:sp>
      <p:pic>
        <p:nvPicPr>
          <p:cNvPr id="7" name="図 6">
            <a:extLst>
              <a:ext uri="{FF2B5EF4-FFF2-40B4-BE49-F238E27FC236}">
                <a16:creationId xmlns:a16="http://schemas.microsoft.com/office/drawing/2014/main" id="{DBA7F4C3-0BA0-EC46-A765-6983D87FD906}"/>
              </a:ext>
            </a:extLst>
          </p:cNvPr>
          <p:cNvPicPr>
            <a:picLocks noChangeAspect="1"/>
          </p:cNvPicPr>
          <p:nvPr/>
        </p:nvPicPr>
        <p:blipFill>
          <a:blip r:embed="rId3"/>
          <a:stretch>
            <a:fillRect/>
          </a:stretch>
        </p:blipFill>
        <p:spPr>
          <a:xfrm>
            <a:off x="459455" y="4595520"/>
            <a:ext cx="2794000" cy="1803400"/>
          </a:xfrm>
          <a:prstGeom prst="rect">
            <a:avLst/>
          </a:prstGeom>
        </p:spPr>
      </p:pic>
      <p:sp>
        <p:nvSpPr>
          <p:cNvPr id="8" name="テキスト ボックス 7">
            <a:extLst>
              <a:ext uri="{FF2B5EF4-FFF2-40B4-BE49-F238E27FC236}">
                <a16:creationId xmlns:a16="http://schemas.microsoft.com/office/drawing/2014/main" id="{B42F2123-75B2-7044-8436-9C5C339EFB18}"/>
              </a:ext>
            </a:extLst>
          </p:cNvPr>
          <p:cNvSpPr txBox="1"/>
          <p:nvPr/>
        </p:nvSpPr>
        <p:spPr>
          <a:xfrm>
            <a:off x="3253455" y="4762981"/>
            <a:ext cx="2224087" cy="784830"/>
          </a:xfrm>
          <a:prstGeom prst="rect">
            <a:avLst/>
          </a:prstGeom>
          <a:noFill/>
          <a:ln>
            <a:noFill/>
          </a:ln>
        </p:spPr>
        <p:txBody>
          <a:bodyPr wrap="square" rtlCol="0">
            <a:spAutoFit/>
          </a:bodyPr>
          <a:lstStyle/>
          <a:p>
            <a:r>
              <a:rPr lang="ja-JP" altLang="en-US" sz="900"/>
              <a:t>参考資料：患者空間、非患者空間における</a:t>
            </a:r>
            <a:r>
              <a:rPr lang="en-US" altLang="ja-JP" sz="900" dirty="0"/>
              <a:t>PPE</a:t>
            </a:r>
            <a:r>
              <a:rPr lang="ja-JP" altLang="en-US" sz="900"/>
              <a:t>の必要性</a:t>
            </a:r>
            <a:endParaRPr lang="en-US" altLang="ja-JP" sz="900" dirty="0"/>
          </a:p>
          <a:p>
            <a:r>
              <a:rPr lang="ja-JP" altLang="en-US" sz="900"/>
              <a:t>（横浜市立市民病院感染症内科科長の立川夏夫氏：第</a:t>
            </a:r>
            <a:r>
              <a:rPr lang="en-US" altLang="ja-JP" sz="900" dirty="0"/>
              <a:t>35</a:t>
            </a:r>
            <a:r>
              <a:rPr lang="ja-JP" altLang="en-US" sz="900"/>
              <a:t>回日本環境感染学会発表資料より出典）</a:t>
            </a:r>
            <a:endParaRPr kumimoji="1" lang="en-US" altLang="ja-JP" sz="900" dirty="0"/>
          </a:p>
        </p:txBody>
      </p:sp>
      <p:sp>
        <p:nvSpPr>
          <p:cNvPr id="9" name="テキスト ボックス 8">
            <a:extLst>
              <a:ext uri="{FF2B5EF4-FFF2-40B4-BE49-F238E27FC236}">
                <a16:creationId xmlns:a16="http://schemas.microsoft.com/office/drawing/2014/main" id="{7BFD2F83-3E18-6746-B0BF-DCFD47B404B9}"/>
              </a:ext>
            </a:extLst>
          </p:cNvPr>
          <p:cNvSpPr txBox="1"/>
          <p:nvPr/>
        </p:nvSpPr>
        <p:spPr>
          <a:xfrm>
            <a:off x="459456" y="1081737"/>
            <a:ext cx="3569368" cy="307777"/>
          </a:xfrm>
          <a:prstGeom prst="rect">
            <a:avLst/>
          </a:prstGeom>
          <a:noFill/>
          <a:ln>
            <a:noFill/>
          </a:ln>
        </p:spPr>
        <p:txBody>
          <a:bodyPr wrap="square" rtlCol="0">
            <a:spAutoFit/>
          </a:bodyPr>
          <a:lstStyle/>
          <a:p>
            <a:r>
              <a:rPr lang="ja-JP" altLang="en-US" sz="1400"/>
              <a:t>エリア分けについての参考情報</a:t>
            </a:r>
            <a:endParaRPr kumimoji="1" lang="en-US" altLang="ja-JP" sz="1400" dirty="0"/>
          </a:p>
        </p:txBody>
      </p:sp>
      <p:sp>
        <p:nvSpPr>
          <p:cNvPr id="10" name="テキスト ボックス 9">
            <a:extLst>
              <a:ext uri="{FF2B5EF4-FFF2-40B4-BE49-F238E27FC236}">
                <a16:creationId xmlns:a16="http://schemas.microsoft.com/office/drawing/2014/main" id="{4FD73275-D41F-8645-BA22-A1CEA0B38B1A}"/>
              </a:ext>
            </a:extLst>
          </p:cNvPr>
          <p:cNvSpPr txBox="1"/>
          <p:nvPr/>
        </p:nvSpPr>
        <p:spPr>
          <a:xfrm>
            <a:off x="459456" y="4287743"/>
            <a:ext cx="3569368" cy="307777"/>
          </a:xfrm>
          <a:prstGeom prst="rect">
            <a:avLst/>
          </a:prstGeom>
          <a:noFill/>
          <a:ln>
            <a:noFill/>
          </a:ln>
        </p:spPr>
        <p:txBody>
          <a:bodyPr wrap="square" rtlCol="0">
            <a:spAutoFit/>
          </a:bodyPr>
          <a:lstStyle/>
          <a:p>
            <a:r>
              <a:rPr kumimoji="1" lang="ja-JP" altLang="en-US" sz="1400"/>
              <a:t>域内防護についての情報</a:t>
            </a:r>
            <a:endParaRPr kumimoji="1" lang="en-US" altLang="ja-JP" sz="1400" dirty="0"/>
          </a:p>
        </p:txBody>
      </p:sp>
      <p:pic>
        <p:nvPicPr>
          <p:cNvPr id="11" name="図 10">
            <a:extLst>
              <a:ext uri="{FF2B5EF4-FFF2-40B4-BE49-F238E27FC236}">
                <a16:creationId xmlns:a16="http://schemas.microsoft.com/office/drawing/2014/main" id="{E527BDB0-9CD7-5D42-8D59-AF2899D3555C}"/>
              </a:ext>
            </a:extLst>
          </p:cNvPr>
          <p:cNvPicPr>
            <a:picLocks noChangeAspect="1"/>
          </p:cNvPicPr>
          <p:nvPr/>
        </p:nvPicPr>
        <p:blipFill>
          <a:blip r:embed="rId4"/>
          <a:stretch>
            <a:fillRect/>
          </a:stretch>
        </p:blipFill>
        <p:spPr>
          <a:xfrm>
            <a:off x="692627" y="7334957"/>
            <a:ext cx="2082104" cy="1499116"/>
          </a:xfrm>
          <a:prstGeom prst="rect">
            <a:avLst/>
          </a:prstGeom>
        </p:spPr>
      </p:pic>
      <p:pic>
        <p:nvPicPr>
          <p:cNvPr id="12" name="図 11">
            <a:extLst>
              <a:ext uri="{FF2B5EF4-FFF2-40B4-BE49-F238E27FC236}">
                <a16:creationId xmlns:a16="http://schemas.microsoft.com/office/drawing/2014/main" id="{3D815081-125D-1A44-AABE-C06DD97D44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65498" y="8974117"/>
            <a:ext cx="1422822" cy="758317"/>
          </a:xfrm>
          <a:prstGeom prst="rect">
            <a:avLst/>
          </a:prstGeom>
        </p:spPr>
      </p:pic>
      <p:pic>
        <p:nvPicPr>
          <p:cNvPr id="13" name="図 12">
            <a:extLst>
              <a:ext uri="{FF2B5EF4-FFF2-40B4-BE49-F238E27FC236}">
                <a16:creationId xmlns:a16="http://schemas.microsoft.com/office/drawing/2014/main" id="{4CC67D79-6FA1-5E4A-A04B-46DA241DE68E}"/>
              </a:ext>
            </a:extLst>
          </p:cNvPr>
          <p:cNvPicPr>
            <a:picLocks noChangeAspect="1"/>
          </p:cNvPicPr>
          <p:nvPr/>
        </p:nvPicPr>
        <p:blipFill>
          <a:blip r:embed="rId6"/>
          <a:stretch>
            <a:fillRect/>
          </a:stretch>
        </p:blipFill>
        <p:spPr>
          <a:xfrm>
            <a:off x="3834030" y="7403625"/>
            <a:ext cx="2456374" cy="1484059"/>
          </a:xfrm>
          <a:prstGeom prst="rect">
            <a:avLst/>
          </a:prstGeom>
        </p:spPr>
      </p:pic>
      <p:sp>
        <p:nvSpPr>
          <p:cNvPr id="14" name="テキスト ボックス 13">
            <a:extLst>
              <a:ext uri="{FF2B5EF4-FFF2-40B4-BE49-F238E27FC236}">
                <a16:creationId xmlns:a16="http://schemas.microsoft.com/office/drawing/2014/main" id="{DD0FB7E2-F303-C942-BB4D-2F1B2639A54F}"/>
              </a:ext>
            </a:extLst>
          </p:cNvPr>
          <p:cNvSpPr txBox="1"/>
          <p:nvPr/>
        </p:nvSpPr>
        <p:spPr>
          <a:xfrm>
            <a:off x="459456" y="6862777"/>
            <a:ext cx="3569368" cy="307777"/>
          </a:xfrm>
          <a:prstGeom prst="rect">
            <a:avLst/>
          </a:prstGeom>
          <a:noFill/>
          <a:ln>
            <a:noFill/>
          </a:ln>
        </p:spPr>
        <p:txBody>
          <a:bodyPr wrap="square" rtlCol="0">
            <a:spAutoFit/>
          </a:bodyPr>
          <a:lstStyle/>
          <a:p>
            <a:r>
              <a:rPr kumimoji="1" lang="ja-JP" altLang="en-US" sz="1400"/>
              <a:t>消毒液の作り方についての情報</a:t>
            </a:r>
            <a:endParaRPr kumimoji="1" lang="en-US" altLang="ja-JP" sz="1400" dirty="0"/>
          </a:p>
        </p:txBody>
      </p:sp>
      <p:sp>
        <p:nvSpPr>
          <p:cNvPr id="2" name="スライド番号プレースホルダー 1">
            <a:extLst>
              <a:ext uri="{FF2B5EF4-FFF2-40B4-BE49-F238E27FC236}">
                <a16:creationId xmlns:a16="http://schemas.microsoft.com/office/drawing/2014/main" id="{D8445A31-4D96-7844-A1EE-DB726655F8BD}"/>
              </a:ext>
            </a:extLst>
          </p:cNvPr>
          <p:cNvSpPr>
            <a:spLocks noGrp="1"/>
          </p:cNvSpPr>
          <p:nvPr>
            <p:ph type="sldNum" sz="quarter" idx="12"/>
          </p:nvPr>
        </p:nvSpPr>
        <p:spPr/>
        <p:txBody>
          <a:bodyPr/>
          <a:lstStyle/>
          <a:p>
            <a:fld id="{D26F39CE-828E-974C-A2DD-8D56C23B278A}" type="slidenum">
              <a:rPr kumimoji="1" lang="ja-JP" altLang="en-US" smtClean="0"/>
              <a:t>20</a:t>
            </a:fld>
            <a:endParaRPr kumimoji="1" lang="ja-JP" altLang="en-US"/>
          </a:p>
        </p:txBody>
      </p:sp>
    </p:spTree>
    <p:extLst>
      <p:ext uri="{BB962C8B-B14F-4D97-AF65-F5344CB8AC3E}">
        <p14:creationId xmlns:p14="http://schemas.microsoft.com/office/powerpoint/2010/main" val="423406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7-6. </a:t>
            </a:r>
            <a:r>
              <a:rPr lang="ja-JP" altLang="en-US"/>
              <a:t>リネン・備品</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067231"/>
          </a:xfrm>
        </p:spPr>
        <p:txBody>
          <a:bodyPr>
            <a:noAutofit/>
          </a:bodyPr>
          <a:lstStyle/>
          <a:p>
            <a:pPr marL="0" indent="0">
              <a:buNone/>
            </a:pPr>
            <a:r>
              <a:rPr lang="ja-JP" altLang="en-US" sz="1200"/>
              <a:t>リネンは、滞在中必要量を事前に部屋置きしてください。滞在者からの補充の要請は、滞在者アプリから行っていただきます（有償提供）。補充の際は、ドア前に置き滞在者と接触しないでください。</a:t>
            </a:r>
            <a:endParaRPr lang="en-US" altLang="ja-JP" sz="1200" dirty="0"/>
          </a:p>
          <a:p>
            <a:pPr marL="0" indent="0">
              <a:buNone/>
            </a:pPr>
            <a:endParaRPr lang="en-US" altLang="ja-JP" sz="1200" dirty="0"/>
          </a:p>
          <a:p>
            <a:pPr marL="0" indent="0">
              <a:buNone/>
            </a:pPr>
            <a:r>
              <a:rPr lang="ja-JP" altLang="en-US" sz="1200">
                <a:solidFill>
                  <a:srgbClr val="FF0000"/>
                </a:solidFill>
              </a:rPr>
              <a:t>滞在者が発症する可能性がありますので、リネンは退去時まで部屋置きをしてください。</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退去時にリネンを引き上げる場合は、手袋とマスクを着用して行ってください。</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t>発症していない滞在者のリネンは通常通り、リネン事業者に回収出ししてください。</a:t>
            </a:r>
            <a:endParaRPr lang="en-US" altLang="ja-JP" sz="1200" dirty="0"/>
          </a:p>
          <a:p>
            <a:pPr marL="0" indent="0">
              <a:buNone/>
            </a:pPr>
            <a:endParaRPr lang="en-US" altLang="ja-JP" sz="1200" dirty="0"/>
          </a:p>
          <a:p>
            <a:pPr marL="0" indent="0">
              <a:buNone/>
            </a:pPr>
            <a:r>
              <a:rPr lang="ja-JP" altLang="en-US" sz="1200">
                <a:solidFill>
                  <a:srgbClr val="FF0000"/>
                </a:solidFill>
              </a:rPr>
              <a:t>発症者が利用したリネンは、法令に基づき、消毒可能なリネン事業者に手配するか、</a:t>
            </a:r>
            <a:r>
              <a:rPr lang="ja-JP" altLang="en-US" sz="1200" u="sng">
                <a:solidFill>
                  <a:srgbClr val="FF0000"/>
                </a:solidFill>
              </a:rPr>
              <a:t>医療廃棄物扱いで廃棄</a:t>
            </a:r>
            <a:r>
              <a:rPr lang="ja-JP" altLang="en-US" sz="1200">
                <a:solidFill>
                  <a:srgbClr val="FF0000"/>
                </a:solidFill>
              </a:rPr>
              <a:t>します。</a:t>
            </a:r>
            <a:endParaRPr lang="en-US" altLang="ja-JP" sz="1200" dirty="0">
              <a:solidFill>
                <a:srgbClr val="FF0000"/>
              </a:solidFill>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使用済みリネンは部屋置きして退去時に引き上げします。</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422546" y="7046225"/>
            <a:ext cx="2745959" cy="1200329"/>
          </a:xfrm>
          <a:prstGeom prst="rect">
            <a:avLst/>
          </a:prstGeom>
          <a:ln>
            <a:solidFill>
              <a:schemeClr val="tx1"/>
            </a:solidFill>
          </a:ln>
        </p:spPr>
        <p:txBody>
          <a:bodyPr wrap="square">
            <a:spAutoFit/>
          </a:bodyPr>
          <a:lstStyle/>
          <a:p>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endParaRPr lang="ja-JP" altLang="en-US" sz="1200">
              <a:latin typeface="MS PGothic" panose="020B0600070205080204" pitchFamily="34" charset="-128"/>
              <a:ea typeface="MS PGothic" panose="020B0600070205080204" pitchFamily="34" charset="-128"/>
            </a:endParaRPr>
          </a:p>
        </p:txBody>
      </p:sp>
      <p:sp>
        <p:nvSpPr>
          <p:cNvPr id="21" name="テキスト ボックス 20">
            <a:extLst>
              <a:ext uri="{FF2B5EF4-FFF2-40B4-BE49-F238E27FC236}">
                <a16:creationId xmlns:a16="http://schemas.microsoft.com/office/drawing/2014/main" id="{3C3B7332-1AD4-8447-BA59-889B60B50D69}"/>
              </a:ext>
            </a:extLst>
          </p:cNvPr>
          <p:cNvSpPr txBox="1"/>
          <p:nvPr/>
        </p:nvSpPr>
        <p:spPr>
          <a:xfrm>
            <a:off x="3545383" y="7683979"/>
            <a:ext cx="2914650" cy="276999"/>
          </a:xfrm>
          <a:prstGeom prst="rect">
            <a:avLst/>
          </a:prstGeom>
          <a:noFill/>
        </p:spPr>
        <p:txBody>
          <a:bodyPr wrap="square" rtlCol="0">
            <a:spAutoFit/>
          </a:bodyPr>
          <a:lstStyle/>
          <a:p>
            <a:pPr>
              <a:tabLst>
                <a:tab pos="1816100" algn="l"/>
              </a:tabLst>
            </a:pPr>
            <a:r>
              <a:rPr lang="ja-JP" altLang="en-US" sz="1200"/>
              <a:t>シーツ枕カバー</a:t>
            </a:r>
            <a:r>
              <a:rPr lang="en-US" altLang="ja-JP" sz="1200" dirty="0"/>
              <a:t>	6</a:t>
            </a:r>
            <a:r>
              <a:rPr lang="ja-JP" altLang="en-US" sz="1200"/>
              <a:t>日に</a:t>
            </a:r>
            <a:r>
              <a:rPr lang="en-US" altLang="ja-JP" sz="1200" dirty="0"/>
              <a:t>1</a:t>
            </a:r>
            <a:r>
              <a:rPr lang="ja-JP" altLang="en-US" sz="1200"/>
              <a:t>回</a:t>
            </a:r>
            <a:endParaRPr lang="en-US" altLang="ja-JP" sz="1200" dirty="0"/>
          </a:p>
        </p:txBody>
      </p:sp>
      <p:sp>
        <p:nvSpPr>
          <p:cNvPr id="22" name="テキスト ボックス 21">
            <a:extLst>
              <a:ext uri="{FF2B5EF4-FFF2-40B4-BE49-F238E27FC236}">
                <a16:creationId xmlns:a16="http://schemas.microsoft.com/office/drawing/2014/main" id="{9EC54551-C134-424E-9E16-FB5D4C2BBD1C}"/>
              </a:ext>
            </a:extLst>
          </p:cNvPr>
          <p:cNvSpPr txBox="1"/>
          <p:nvPr/>
        </p:nvSpPr>
        <p:spPr>
          <a:xfrm>
            <a:off x="3545383" y="7969555"/>
            <a:ext cx="2914650" cy="276999"/>
          </a:xfrm>
          <a:prstGeom prst="rect">
            <a:avLst/>
          </a:prstGeom>
          <a:noFill/>
        </p:spPr>
        <p:txBody>
          <a:bodyPr wrap="square" rtlCol="0">
            <a:spAutoFit/>
          </a:bodyPr>
          <a:lstStyle/>
          <a:p>
            <a:pPr>
              <a:tabLst>
                <a:tab pos="1816100" algn="l"/>
              </a:tabLst>
            </a:pPr>
            <a:r>
              <a:rPr lang="ja-JP" altLang="en-US" sz="1200"/>
              <a:t>バスタオル</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3" name="テキスト ボックス 22">
            <a:extLst>
              <a:ext uri="{FF2B5EF4-FFF2-40B4-BE49-F238E27FC236}">
                <a16:creationId xmlns:a16="http://schemas.microsoft.com/office/drawing/2014/main" id="{D2C905E8-93DF-D94D-BA3B-F98247436866}"/>
              </a:ext>
            </a:extLst>
          </p:cNvPr>
          <p:cNvSpPr txBox="1"/>
          <p:nvPr/>
        </p:nvSpPr>
        <p:spPr>
          <a:xfrm>
            <a:off x="3545383" y="8223476"/>
            <a:ext cx="2914650" cy="276999"/>
          </a:xfrm>
          <a:prstGeom prst="rect">
            <a:avLst/>
          </a:prstGeom>
          <a:noFill/>
        </p:spPr>
        <p:txBody>
          <a:bodyPr wrap="square" rtlCol="0">
            <a:spAutoFit/>
          </a:bodyPr>
          <a:lstStyle/>
          <a:p>
            <a:pPr>
              <a:tabLst>
                <a:tab pos="1816100" algn="l"/>
              </a:tabLst>
            </a:pPr>
            <a:r>
              <a:rPr lang="ja-JP" altLang="en-US" sz="1200"/>
              <a:t>バスマット</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4" name="テキスト ボックス 23">
            <a:extLst>
              <a:ext uri="{FF2B5EF4-FFF2-40B4-BE49-F238E27FC236}">
                <a16:creationId xmlns:a16="http://schemas.microsoft.com/office/drawing/2014/main" id="{15297C4C-48AE-2944-B495-8618FB1BC91F}"/>
              </a:ext>
            </a:extLst>
          </p:cNvPr>
          <p:cNvSpPr txBox="1"/>
          <p:nvPr/>
        </p:nvSpPr>
        <p:spPr>
          <a:xfrm>
            <a:off x="3545383" y="8513521"/>
            <a:ext cx="2914650" cy="276999"/>
          </a:xfrm>
          <a:prstGeom prst="rect">
            <a:avLst/>
          </a:prstGeom>
          <a:noFill/>
        </p:spPr>
        <p:txBody>
          <a:bodyPr wrap="square" rtlCol="0">
            <a:spAutoFit/>
          </a:bodyPr>
          <a:lstStyle/>
          <a:p>
            <a:pPr>
              <a:tabLst>
                <a:tab pos="1816100" algn="l"/>
              </a:tabLst>
            </a:pPr>
            <a:r>
              <a:rPr lang="ja-JP" altLang="en-US" sz="1200"/>
              <a:t>歯ブラシ</a:t>
            </a:r>
            <a:r>
              <a:rPr lang="en-US" altLang="ja-JP" sz="1200" dirty="0"/>
              <a:t>	1</a:t>
            </a:r>
            <a:r>
              <a:rPr lang="ja-JP" altLang="en-US" sz="1200"/>
              <a:t>泊</a:t>
            </a:r>
            <a:r>
              <a:rPr lang="en-US" altLang="ja-JP" sz="1200" dirty="0"/>
              <a:t>1</a:t>
            </a:r>
            <a:r>
              <a:rPr lang="ja-JP" altLang="en-US" sz="1200"/>
              <a:t>本</a:t>
            </a:r>
            <a:endParaRPr lang="en-US" altLang="ja-JP" sz="1200" dirty="0"/>
          </a:p>
        </p:txBody>
      </p:sp>
      <p:sp>
        <p:nvSpPr>
          <p:cNvPr id="25" name="テキスト ボックス 24">
            <a:extLst>
              <a:ext uri="{FF2B5EF4-FFF2-40B4-BE49-F238E27FC236}">
                <a16:creationId xmlns:a16="http://schemas.microsoft.com/office/drawing/2014/main" id="{F7285D11-3816-2F4F-999E-E8FED79A3320}"/>
              </a:ext>
            </a:extLst>
          </p:cNvPr>
          <p:cNvSpPr txBox="1"/>
          <p:nvPr/>
        </p:nvSpPr>
        <p:spPr>
          <a:xfrm>
            <a:off x="3545383" y="8803566"/>
            <a:ext cx="2914650" cy="276999"/>
          </a:xfrm>
          <a:prstGeom prst="rect">
            <a:avLst/>
          </a:prstGeom>
          <a:noFill/>
        </p:spPr>
        <p:txBody>
          <a:bodyPr wrap="square" rtlCol="0">
            <a:spAutoFit/>
          </a:bodyPr>
          <a:lstStyle/>
          <a:p>
            <a:pPr>
              <a:tabLst>
                <a:tab pos="1816100" algn="l"/>
              </a:tabLst>
            </a:pPr>
            <a:r>
              <a:rPr lang="ja-JP" altLang="en-US" sz="1200"/>
              <a:t>トイレットペーパー</a:t>
            </a:r>
            <a:r>
              <a:rPr lang="en-US" altLang="ja-JP" sz="1200" dirty="0"/>
              <a:t>	4</a:t>
            </a:r>
            <a:r>
              <a:rPr lang="ja-JP" altLang="en-US" sz="1200"/>
              <a:t>日に</a:t>
            </a:r>
            <a:r>
              <a:rPr lang="en-US" altLang="ja-JP" sz="1200" dirty="0"/>
              <a:t>1</a:t>
            </a:r>
            <a:r>
              <a:rPr lang="ja-JP" altLang="en-US" sz="1200"/>
              <a:t>巻</a:t>
            </a:r>
            <a:endParaRPr lang="en-US" altLang="ja-JP" sz="1200" dirty="0"/>
          </a:p>
        </p:txBody>
      </p:sp>
      <p:pic>
        <p:nvPicPr>
          <p:cNvPr id="34" name="図 33">
            <a:extLst>
              <a:ext uri="{FF2B5EF4-FFF2-40B4-BE49-F238E27FC236}">
                <a16:creationId xmlns:a16="http://schemas.microsoft.com/office/drawing/2014/main" id="{50F6B064-0AFB-7546-AEF7-910DD9655F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6677" y="6358228"/>
            <a:ext cx="742184" cy="742184"/>
          </a:xfrm>
          <a:prstGeom prst="rect">
            <a:avLst/>
          </a:prstGeom>
        </p:spPr>
      </p:pic>
      <p:sp>
        <p:nvSpPr>
          <p:cNvPr id="35" name="テキスト ボックス 34">
            <a:extLst>
              <a:ext uri="{FF2B5EF4-FFF2-40B4-BE49-F238E27FC236}">
                <a16:creationId xmlns:a16="http://schemas.microsoft.com/office/drawing/2014/main" id="{353CC4BC-3AFC-2B46-8E56-24432055234D}"/>
              </a:ext>
            </a:extLst>
          </p:cNvPr>
          <p:cNvSpPr txBox="1"/>
          <p:nvPr/>
        </p:nvSpPr>
        <p:spPr>
          <a:xfrm>
            <a:off x="5189710" y="7151834"/>
            <a:ext cx="1295618" cy="276999"/>
          </a:xfrm>
          <a:prstGeom prst="rect">
            <a:avLst/>
          </a:prstGeom>
          <a:noFill/>
        </p:spPr>
        <p:txBody>
          <a:bodyPr wrap="square" rtlCol="0">
            <a:spAutoFit/>
          </a:bodyPr>
          <a:lstStyle/>
          <a:p>
            <a:pPr algn="ctr"/>
            <a:r>
              <a:rPr kumimoji="1" lang="ja-JP" altLang="en-US" sz="1200"/>
              <a:t>事業所</a:t>
            </a:r>
          </a:p>
        </p:txBody>
      </p:sp>
      <p:pic>
        <p:nvPicPr>
          <p:cNvPr id="36" name="図 35">
            <a:extLst>
              <a:ext uri="{FF2B5EF4-FFF2-40B4-BE49-F238E27FC236}">
                <a16:creationId xmlns:a16="http://schemas.microsoft.com/office/drawing/2014/main" id="{2FDC3E6B-FB0A-A64D-94D1-D0F644F74A0E}"/>
              </a:ext>
            </a:extLst>
          </p:cNvPr>
          <p:cNvPicPr>
            <a:picLocks noChangeAspect="1"/>
          </p:cNvPicPr>
          <p:nvPr/>
        </p:nvPicPr>
        <p:blipFill>
          <a:blip r:embed="rId3"/>
          <a:stretch>
            <a:fillRect/>
          </a:stretch>
        </p:blipFill>
        <p:spPr>
          <a:xfrm>
            <a:off x="4398667" y="3214532"/>
            <a:ext cx="985583" cy="985583"/>
          </a:xfrm>
          <a:prstGeom prst="rect">
            <a:avLst/>
          </a:prstGeom>
        </p:spPr>
      </p:pic>
      <p:sp>
        <p:nvSpPr>
          <p:cNvPr id="37" name="テキスト ボックス 36">
            <a:extLst>
              <a:ext uri="{FF2B5EF4-FFF2-40B4-BE49-F238E27FC236}">
                <a16:creationId xmlns:a16="http://schemas.microsoft.com/office/drawing/2014/main" id="{016BF574-84D1-4445-B86B-FBFCBC89A9B5}"/>
              </a:ext>
            </a:extLst>
          </p:cNvPr>
          <p:cNvSpPr txBox="1"/>
          <p:nvPr/>
        </p:nvSpPr>
        <p:spPr>
          <a:xfrm>
            <a:off x="4352788" y="4117646"/>
            <a:ext cx="1193184" cy="276999"/>
          </a:xfrm>
          <a:prstGeom prst="rect">
            <a:avLst/>
          </a:prstGeom>
          <a:noFill/>
        </p:spPr>
        <p:txBody>
          <a:bodyPr wrap="square" rtlCol="0">
            <a:spAutoFit/>
          </a:bodyPr>
          <a:lstStyle/>
          <a:p>
            <a:pPr algn="ctr"/>
            <a:r>
              <a:rPr kumimoji="1" lang="ja-JP" altLang="en-US" sz="1200"/>
              <a:t>接触禁止</a:t>
            </a:r>
          </a:p>
        </p:txBody>
      </p:sp>
      <p:sp>
        <p:nvSpPr>
          <p:cNvPr id="38" name="十字形 37">
            <a:extLst>
              <a:ext uri="{FF2B5EF4-FFF2-40B4-BE49-F238E27FC236}">
                <a16:creationId xmlns:a16="http://schemas.microsoft.com/office/drawing/2014/main" id="{A8C930B7-1DCA-DE41-B264-8351CA66382E}"/>
              </a:ext>
            </a:extLst>
          </p:cNvPr>
          <p:cNvSpPr/>
          <p:nvPr/>
        </p:nvSpPr>
        <p:spPr>
          <a:xfrm rot="18900000">
            <a:off x="4616873" y="3451975"/>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a:extLst>
              <a:ext uri="{FF2B5EF4-FFF2-40B4-BE49-F238E27FC236}">
                <a16:creationId xmlns:a16="http://schemas.microsoft.com/office/drawing/2014/main" id="{E736CC5A-644D-6B42-812F-FEA556BA0B9D}"/>
              </a:ext>
            </a:extLst>
          </p:cNvPr>
          <p:cNvSpPr/>
          <p:nvPr/>
        </p:nvSpPr>
        <p:spPr>
          <a:xfrm rot="10800000">
            <a:off x="5654514" y="5358620"/>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E77A9A3-CBCD-6C4F-92F0-58A039AF50F9}"/>
              </a:ext>
            </a:extLst>
          </p:cNvPr>
          <p:cNvSpPr txBox="1"/>
          <p:nvPr/>
        </p:nvSpPr>
        <p:spPr>
          <a:xfrm>
            <a:off x="5196413" y="4960549"/>
            <a:ext cx="1295618" cy="276999"/>
          </a:xfrm>
          <a:prstGeom prst="rect">
            <a:avLst/>
          </a:prstGeom>
          <a:noFill/>
          <a:ln>
            <a:noFill/>
          </a:ln>
        </p:spPr>
        <p:txBody>
          <a:bodyPr wrap="square" rtlCol="0">
            <a:spAutoFit/>
          </a:bodyPr>
          <a:lstStyle/>
          <a:p>
            <a:pPr algn="ctr"/>
            <a:r>
              <a:rPr lang="ja-JP" altLang="en-US" sz="1200"/>
              <a:t>補充要請</a:t>
            </a:r>
            <a:endParaRPr kumimoji="1" lang="en-US" altLang="ja-JP" sz="1200" dirty="0"/>
          </a:p>
        </p:txBody>
      </p:sp>
      <p:pic>
        <p:nvPicPr>
          <p:cNvPr id="41" name="図 40">
            <a:extLst>
              <a:ext uri="{FF2B5EF4-FFF2-40B4-BE49-F238E27FC236}">
                <a16:creationId xmlns:a16="http://schemas.microsoft.com/office/drawing/2014/main" id="{8D67D706-8383-BB4B-927E-0F6833246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45972" y="3228912"/>
            <a:ext cx="598697" cy="901567"/>
          </a:xfrm>
          <a:prstGeom prst="rect">
            <a:avLst/>
          </a:prstGeom>
        </p:spPr>
      </p:pic>
      <p:sp>
        <p:nvSpPr>
          <p:cNvPr id="42" name="テキスト ボックス 41">
            <a:extLst>
              <a:ext uri="{FF2B5EF4-FFF2-40B4-BE49-F238E27FC236}">
                <a16:creationId xmlns:a16="http://schemas.microsoft.com/office/drawing/2014/main" id="{5EB075A1-6049-904E-A941-447615E03A16}"/>
              </a:ext>
            </a:extLst>
          </p:cNvPr>
          <p:cNvSpPr txBox="1"/>
          <p:nvPr/>
        </p:nvSpPr>
        <p:spPr>
          <a:xfrm>
            <a:off x="5196413" y="4074074"/>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46" name="図 45">
            <a:extLst>
              <a:ext uri="{FF2B5EF4-FFF2-40B4-BE49-F238E27FC236}">
                <a16:creationId xmlns:a16="http://schemas.microsoft.com/office/drawing/2014/main" id="{3D96DB4F-C8F6-BF4C-BD5F-095F37F39F8B}"/>
              </a:ext>
            </a:extLst>
          </p:cNvPr>
          <p:cNvPicPr>
            <a:picLocks noChangeAspect="1"/>
          </p:cNvPicPr>
          <p:nvPr/>
        </p:nvPicPr>
        <p:blipFill>
          <a:blip r:embed="rId5"/>
          <a:stretch>
            <a:fillRect/>
          </a:stretch>
        </p:blipFill>
        <p:spPr>
          <a:xfrm>
            <a:off x="5460586" y="4453728"/>
            <a:ext cx="684083" cy="528216"/>
          </a:xfrm>
          <a:prstGeom prst="rect">
            <a:avLst/>
          </a:prstGeom>
        </p:spPr>
      </p:pic>
      <p:sp>
        <p:nvSpPr>
          <p:cNvPr id="47" name="テキスト ボックス 46">
            <a:extLst>
              <a:ext uri="{FF2B5EF4-FFF2-40B4-BE49-F238E27FC236}">
                <a16:creationId xmlns:a16="http://schemas.microsoft.com/office/drawing/2014/main" id="{3B1003FE-9D8F-214F-BD31-E3DAA48A09D6}"/>
              </a:ext>
            </a:extLst>
          </p:cNvPr>
          <p:cNvSpPr txBox="1"/>
          <p:nvPr/>
        </p:nvSpPr>
        <p:spPr>
          <a:xfrm>
            <a:off x="3545383" y="9108366"/>
            <a:ext cx="2914650" cy="276999"/>
          </a:xfrm>
          <a:prstGeom prst="rect">
            <a:avLst/>
          </a:prstGeom>
          <a:noFill/>
        </p:spPr>
        <p:txBody>
          <a:bodyPr wrap="square" rtlCol="0">
            <a:spAutoFit/>
          </a:bodyPr>
          <a:lstStyle/>
          <a:p>
            <a:pPr>
              <a:tabLst>
                <a:tab pos="1816100" algn="l"/>
              </a:tabLst>
            </a:pPr>
            <a:r>
              <a:rPr lang="ja-JP" altLang="en-US" sz="1200"/>
              <a:t>ゴミ袋</a:t>
            </a:r>
            <a:r>
              <a:rPr lang="en-US" altLang="ja-JP" sz="1200" dirty="0"/>
              <a:t>	1</a:t>
            </a:r>
            <a:r>
              <a:rPr lang="ja-JP" altLang="en-US" sz="1200"/>
              <a:t>日に</a:t>
            </a:r>
            <a:r>
              <a:rPr lang="en-US" altLang="ja-JP" sz="1200" dirty="0"/>
              <a:t>1</a:t>
            </a:r>
            <a:r>
              <a:rPr lang="ja-JP" altLang="en-US" sz="1200"/>
              <a:t>枚</a:t>
            </a:r>
            <a:endParaRPr lang="en-US" altLang="ja-JP" sz="1200" dirty="0"/>
          </a:p>
        </p:txBody>
      </p:sp>
      <p:sp>
        <p:nvSpPr>
          <p:cNvPr id="48" name="テキスト ボックス 47">
            <a:extLst>
              <a:ext uri="{FF2B5EF4-FFF2-40B4-BE49-F238E27FC236}">
                <a16:creationId xmlns:a16="http://schemas.microsoft.com/office/drawing/2014/main" id="{19367D57-79B9-1B4F-9E15-55BA9E8B3314}"/>
              </a:ext>
            </a:extLst>
          </p:cNvPr>
          <p:cNvSpPr txBox="1"/>
          <p:nvPr/>
        </p:nvSpPr>
        <p:spPr>
          <a:xfrm>
            <a:off x="3545383" y="9413166"/>
            <a:ext cx="2914650" cy="276999"/>
          </a:xfrm>
          <a:prstGeom prst="rect">
            <a:avLst/>
          </a:prstGeom>
          <a:noFill/>
        </p:spPr>
        <p:txBody>
          <a:bodyPr wrap="square" rtlCol="0">
            <a:spAutoFit/>
          </a:bodyPr>
          <a:lstStyle/>
          <a:p>
            <a:pPr>
              <a:tabLst>
                <a:tab pos="1816100" algn="l"/>
              </a:tabLst>
            </a:pPr>
            <a:r>
              <a:rPr lang="ja-JP" altLang="en-US" sz="1200"/>
              <a:t>ペットウォーター</a:t>
            </a:r>
            <a:r>
              <a:rPr lang="en-US" altLang="ja-JP" sz="1200" dirty="0"/>
              <a:t>	1</a:t>
            </a:r>
            <a:r>
              <a:rPr lang="ja-JP" altLang="en-US" sz="1200"/>
              <a:t>日</a:t>
            </a:r>
            <a:r>
              <a:rPr lang="en-US" altLang="ja-JP" sz="1200" dirty="0"/>
              <a:t>1.5L</a:t>
            </a:r>
          </a:p>
        </p:txBody>
      </p:sp>
      <p:sp>
        <p:nvSpPr>
          <p:cNvPr id="43" name="正方形/長方形 42">
            <a:extLst>
              <a:ext uri="{FF2B5EF4-FFF2-40B4-BE49-F238E27FC236}">
                <a16:creationId xmlns:a16="http://schemas.microsoft.com/office/drawing/2014/main" id="{DEBFFA32-E6D0-8949-9D95-BA3CB2A06101}"/>
              </a:ext>
            </a:extLst>
          </p:cNvPr>
          <p:cNvSpPr/>
          <p:nvPr/>
        </p:nvSpPr>
        <p:spPr>
          <a:xfrm>
            <a:off x="422546" y="8490015"/>
            <a:ext cx="2745959" cy="1200329"/>
          </a:xfrm>
          <a:prstGeom prst="rect">
            <a:avLst/>
          </a:prstGeom>
          <a:ln>
            <a:solidFill>
              <a:schemeClr val="tx1"/>
            </a:solidFill>
          </a:ln>
        </p:spPr>
        <p:txBody>
          <a:bodyPr wrap="square">
            <a:spAutoFit/>
          </a:bodyPr>
          <a:lstStyle/>
          <a:p>
            <a:r>
              <a:rPr lang="ja-JP" altLang="en-US" sz="1200">
                <a:latin typeface="MS PGothic" panose="020B0600070205080204" pitchFamily="34" charset="-128"/>
                <a:ea typeface="MS PGothic" panose="020B0600070205080204" pitchFamily="34" charset="-128"/>
              </a:rPr>
              <a:t>発症者のリネンについては、消毒を要する洗濯物に該当します（クリーニング業法施行規則第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条第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号）。よって、当該リネンは消毒を要する洗濯物を扱うことができるクリーニング業者に引き渡していただく必要があります。</a:t>
            </a:r>
          </a:p>
        </p:txBody>
      </p:sp>
      <p:sp>
        <p:nvSpPr>
          <p:cNvPr id="4" name="スライド番号プレースホルダー 3">
            <a:extLst>
              <a:ext uri="{FF2B5EF4-FFF2-40B4-BE49-F238E27FC236}">
                <a16:creationId xmlns:a16="http://schemas.microsoft.com/office/drawing/2014/main" id="{0423337A-AA6B-4141-86C2-971D2D7464A1}"/>
              </a:ext>
            </a:extLst>
          </p:cNvPr>
          <p:cNvSpPr>
            <a:spLocks noGrp="1"/>
          </p:cNvSpPr>
          <p:nvPr>
            <p:ph type="sldNum" sz="quarter" idx="12"/>
          </p:nvPr>
        </p:nvSpPr>
        <p:spPr/>
        <p:txBody>
          <a:bodyPr/>
          <a:lstStyle/>
          <a:p>
            <a:fld id="{D26F39CE-828E-974C-A2DD-8D56C23B278A}" type="slidenum">
              <a:rPr kumimoji="1" lang="ja-JP" altLang="en-US" smtClean="0"/>
              <a:t>21</a:t>
            </a:fld>
            <a:endParaRPr kumimoji="1" lang="ja-JP" altLang="en-US"/>
          </a:p>
        </p:txBody>
      </p:sp>
      <p:pic>
        <p:nvPicPr>
          <p:cNvPr id="49" name="図 48">
            <a:extLst>
              <a:ext uri="{FF2B5EF4-FFF2-40B4-BE49-F238E27FC236}">
                <a16:creationId xmlns:a16="http://schemas.microsoft.com/office/drawing/2014/main" id="{6988F41D-2E4F-BE4A-AD3A-A113230493AF}"/>
              </a:ext>
            </a:extLst>
          </p:cNvPr>
          <p:cNvPicPr>
            <a:picLocks noChangeAspect="1"/>
          </p:cNvPicPr>
          <p:nvPr/>
        </p:nvPicPr>
        <p:blipFill>
          <a:blip r:embed="rId5"/>
          <a:stretch>
            <a:fillRect/>
          </a:stretch>
        </p:blipFill>
        <p:spPr>
          <a:xfrm>
            <a:off x="5887606" y="2088642"/>
            <a:ext cx="684083" cy="528216"/>
          </a:xfrm>
          <a:prstGeom prst="rect">
            <a:avLst/>
          </a:prstGeom>
        </p:spPr>
      </p:pic>
      <p:pic>
        <p:nvPicPr>
          <p:cNvPr id="51" name="図 50">
            <a:extLst>
              <a:ext uri="{FF2B5EF4-FFF2-40B4-BE49-F238E27FC236}">
                <a16:creationId xmlns:a16="http://schemas.microsoft.com/office/drawing/2014/main" id="{9E95DDDA-8B03-B348-BE05-97CAD81F130B}"/>
              </a:ext>
            </a:extLst>
          </p:cNvPr>
          <p:cNvPicPr>
            <a:picLocks noChangeAspect="1"/>
          </p:cNvPicPr>
          <p:nvPr/>
        </p:nvPicPr>
        <p:blipFill>
          <a:blip r:embed="rId5"/>
          <a:stretch>
            <a:fillRect/>
          </a:stretch>
        </p:blipFill>
        <p:spPr>
          <a:xfrm>
            <a:off x="5245430" y="2105447"/>
            <a:ext cx="684083" cy="528216"/>
          </a:xfrm>
          <a:prstGeom prst="rect">
            <a:avLst/>
          </a:prstGeom>
        </p:spPr>
      </p:pic>
      <p:sp>
        <p:nvSpPr>
          <p:cNvPr id="52" name="テキスト ボックス 51">
            <a:extLst>
              <a:ext uri="{FF2B5EF4-FFF2-40B4-BE49-F238E27FC236}">
                <a16:creationId xmlns:a16="http://schemas.microsoft.com/office/drawing/2014/main" id="{8FDDD81B-F340-674B-84B1-CB4F3F6C47AF}"/>
              </a:ext>
            </a:extLst>
          </p:cNvPr>
          <p:cNvSpPr txBox="1"/>
          <p:nvPr/>
        </p:nvSpPr>
        <p:spPr>
          <a:xfrm>
            <a:off x="5257673" y="2623388"/>
            <a:ext cx="1295618" cy="461665"/>
          </a:xfrm>
          <a:prstGeom prst="rect">
            <a:avLst/>
          </a:prstGeom>
          <a:noFill/>
          <a:ln>
            <a:noFill/>
          </a:ln>
        </p:spPr>
        <p:txBody>
          <a:bodyPr wrap="square" rtlCol="0">
            <a:spAutoFit/>
          </a:bodyPr>
          <a:lstStyle/>
          <a:p>
            <a:pPr algn="ctr"/>
            <a:r>
              <a:rPr kumimoji="1" lang="ja-JP" altLang="en-US" sz="1200"/>
              <a:t>必要分を事前に部屋入れ</a:t>
            </a:r>
            <a:endParaRPr kumimoji="1" lang="en-US" altLang="ja-JP" sz="1200" dirty="0"/>
          </a:p>
        </p:txBody>
      </p:sp>
    </p:spTree>
    <p:extLst>
      <p:ext uri="{BB962C8B-B14F-4D97-AF65-F5344CB8AC3E}">
        <p14:creationId xmlns:p14="http://schemas.microsoft.com/office/powerpoint/2010/main" val="677174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7-7.</a:t>
            </a:r>
            <a:r>
              <a:rPr lang="ja-JP" altLang="en-US"/>
              <a:t>出立対応</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rmAutofit/>
          </a:bodyPr>
          <a:lstStyle/>
          <a:p>
            <a:pPr marL="0" indent="0">
              <a:buNone/>
            </a:pPr>
            <a:r>
              <a:rPr lang="ja-JP" altLang="en-US" sz="1400">
                <a:latin typeface="+mj-ea"/>
                <a:ea typeface="+mj-ea"/>
              </a:rPr>
              <a:t>滞在者が</a:t>
            </a:r>
            <a:r>
              <a:rPr lang="en-US" altLang="ja-JP" sz="1400" dirty="0">
                <a:latin typeface="+mj-ea"/>
                <a:ea typeface="+mj-ea"/>
              </a:rPr>
              <a:t>14</a:t>
            </a:r>
            <a:r>
              <a:rPr lang="ja-JP" altLang="en-US" sz="1400">
                <a:latin typeface="+mj-ea"/>
                <a:ea typeface="+mj-ea"/>
              </a:rPr>
              <a:t>日を経過した際には、滞在者は出立日時を前日までに把握してください。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時間になったら、指定された出立経路を通って出立するよう案内を行なってください。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フロントでのチェックアウト手続きは行いません。</a:t>
            </a:r>
            <a:endParaRPr lang="en-US" altLang="ja-JP" sz="1400" dirty="0">
              <a:latin typeface="+mj-ea"/>
              <a:ea typeface="+mj-ea"/>
            </a:endParaRPr>
          </a:p>
          <a:p>
            <a:pPr marL="0" indent="0">
              <a:buNone/>
            </a:pPr>
            <a:r>
              <a:rPr lang="ja-JP" altLang="en-US" sz="1400">
                <a:latin typeface="+mj-ea"/>
                <a:ea typeface="+mj-ea"/>
              </a:rPr>
              <a:t>支払いは、チェックアウトまでに</a:t>
            </a:r>
            <a:r>
              <a:rPr lang="en-US" altLang="ja-JP" sz="1400" dirty="0">
                <a:latin typeface="+mj-ea"/>
                <a:ea typeface="+mj-ea"/>
              </a:rPr>
              <a:t>EC</a:t>
            </a:r>
            <a:r>
              <a:rPr lang="ja-JP" altLang="en-US" sz="1400">
                <a:latin typeface="+mj-ea"/>
                <a:ea typeface="+mj-ea"/>
              </a:rPr>
              <a:t>決済などの非接触な決済方法で完了させてください。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solidFill>
                  <a:srgbClr val="FF0000"/>
                </a:solidFill>
                <a:latin typeface="+mj-ea"/>
                <a:ea typeface="+mj-ea"/>
              </a:rPr>
              <a:t>出立後、経路の消毒を実施して、消毒履歴を記録してください。</a:t>
            </a:r>
            <a:endParaRPr lang="en-US" altLang="ja-JP" sz="1400" dirty="0">
              <a:solidFill>
                <a:srgbClr val="FF0000"/>
              </a:solidFill>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統一窓口では、出立が確認されたら、行政に出立の報告をします。</a:t>
            </a:r>
            <a:endParaRPr lang="en-US" altLang="ja-JP" sz="1400" dirty="0">
              <a:latin typeface="+mj-ea"/>
              <a:ea typeface="+mj-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退出経路を消毒します。</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63641" y="8459727"/>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380524" y="9329163"/>
            <a:ext cx="835670" cy="276999"/>
          </a:xfrm>
          <a:prstGeom prst="rect">
            <a:avLst/>
          </a:prstGeom>
          <a:noFill/>
        </p:spPr>
        <p:txBody>
          <a:bodyPr wrap="square" rtlCol="0">
            <a:spAutoFit/>
          </a:bodyPr>
          <a:lstStyle/>
          <a:p>
            <a:pPr algn="ctr"/>
            <a:r>
              <a:rPr kumimoji="1" lang="ja-JP" altLang="en-US" sz="1200"/>
              <a:t>出立</a:t>
            </a:r>
          </a:p>
        </p:txBody>
      </p:sp>
      <p:pic>
        <p:nvPicPr>
          <p:cNvPr id="13" name="図 12">
            <a:extLst>
              <a:ext uri="{FF2B5EF4-FFF2-40B4-BE49-F238E27FC236}">
                <a16:creationId xmlns:a16="http://schemas.microsoft.com/office/drawing/2014/main" id="{F9CF0D6F-22BC-CD45-9378-0E27EEC88D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6994841"/>
            <a:ext cx="742184" cy="742184"/>
          </a:xfrm>
          <a:prstGeom prst="rect">
            <a:avLst/>
          </a:prstGeom>
        </p:spPr>
      </p:pic>
      <p:pic>
        <p:nvPicPr>
          <p:cNvPr id="14" name="図 13">
            <a:extLst>
              <a:ext uri="{FF2B5EF4-FFF2-40B4-BE49-F238E27FC236}">
                <a16:creationId xmlns:a16="http://schemas.microsoft.com/office/drawing/2014/main" id="{118DD7E3-6B2E-A244-B3C4-45BDC6610A6E}"/>
              </a:ext>
            </a:extLst>
          </p:cNvPr>
          <p:cNvPicPr>
            <a:picLocks noChangeAspect="1"/>
          </p:cNvPicPr>
          <p:nvPr/>
        </p:nvPicPr>
        <p:blipFill>
          <a:blip r:embed="rId4"/>
          <a:stretch>
            <a:fillRect/>
          </a:stretch>
        </p:blipFill>
        <p:spPr>
          <a:xfrm>
            <a:off x="4363641" y="5075789"/>
            <a:ext cx="850900" cy="736600"/>
          </a:xfrm>
          <a:prstGeom prst="rect">
            <a:avLst/>
          </a:prstGeom>
        </p:spPr>
      </p:pic>
      <p:sp>
        <p:nvSpPr>
          <p:cNvPr id="15" name="テキスト ボックス 14">
            <a:extLst>
              <a:ext uri="{FF2B5EF4-FFF2-40B4-BE49-F238E27FC236}">
                <a16:creationId xmlns:a16="http://schemas.microsoft.com/office/drawing/2014/main" id="{8238152C-4949-6444-9972-3E8107E4FA98}"/>
              </a:ext>
            </a:extLst>
          </p:cNvPr>
          <p:cNvSpPr txBox="1"/>
          <p:nvPr/>
        </p:nvSpPr>
        <p:spPr>
          <a:xfrm>
            <a:off x="4158531" y="5810474"/>
            <a:ext cx="1261120" cy="461665"/>
          </a:xfrm>
          <a:prstGeom prst="rect">
            <a:avLst/>
          </a:prstGeom>
          <a:noFill/>
        </p:spPr>
        <p:txBody>
          <a:bodyPr wrap="square" rtlCol="0">
            <a:spAutoFit/>
          </a:bodyPr>
          <a:lstStyle/>
          <a:p>
            <a:pPr algn="ctr"/>
            <a:r>
              <a:rPr kumimoji="1" lang="ja-JP" altLang="en-US" sz="1200"/>
              <a:t>出立時専用</a:t>
            </a:r>
            <a:endParaRPr kumimoji="1" lang="en-US" altLang="ja-JP" sz="1200" dirty="0"/>
          </a:p>
          <a:p>
            <a:pPr algn="ctr"/>
            <a:r>
              <a:rPr lang="ja-JP" altLang="en-US" sz="1200"/>
              <a:t>エレベータ</a:t>
            </a:r>
            <a:endParaRPr kumimoji="1" lang="ja-JP" altLang="en-US" sz="1200"/>
          </a:p>
        </p:txBody>
      </p:sp>
      <p:sp>
        <p:nvSpPr>
          <p:cNvPr id="17" name="下矢印 16">
            <a:extLst>
              <a:ext uri="{FF2B5EF4-FFF2-40B4-BE49-F238E27FC236}">
                <a16:creationId xmlns:a16="http://schemas.microsoft.com/office/drawing/2014/main" id="{D7C279EC-C05C-774E-B571-D4B1081B9BAF}"/>
              </a:ext>
            </a:extLst>
          </p:cNvPr>
          <p:cNvSpPr/>
          <p:nvPr/>
        </p:nvSpPr>
        <p:spPr>
          <a:xfrm>
            <a:off x="4606086" y="47436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13F9DFD-8AA3-884C-840B-88AF3D629838}"/>
              </a:ext>
            </a:extLst>
          </p:cNvPr>
          <p:cNvSpPr txBox="1"/>
          <p:nvPr/>
        </p:nvSpPr>
        <p:spPr>
          <a:xfrm>
            <a:off x="4152759" y="7730246"/>
            <a:ext cx="1261120" cy="276999"/>
          </a:xfrm>
          <a:prstGeom prst="rect">
            <a:avLst/>
          </a:prstGeom>
          <a:noFill/>
        </p:spPr>
        <p:txBody>
          <a:bodyPr wrap="square" rtlCol="0">
            <a:spAutoFit/>
          </a:bodyPr>
          <a:lstStyle/>
          <a:p>
            <a:pPr algn="ctr"/>
            <a:r>
              <a:rPr kumimoji="1" lang="ja-JP" altLang="en-US" sz="1200"/>
              <a:t>指定出口経路</a:t>
            </a:r>
          </a:p>
        </p:txBody>
      </p:sp>
      <p:pic>
        <p:nvPicPr>
          <p:cNvPr id="20" name="図 19">
            <a:extLst>
              <a:ext uri="{FF2B5EF4-FFF2-40B4-BE49-F238E27FC236}">
                <a16:creationId xmlns:a16="http://schemas.microsoft.com/office/drawing/2014/main" id="{F95B51DD-0B61-454B-85AA-D3FAAB7A599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26" name="テキスト ボックス 25">
            <a:extLst>
              <a:ext uri="{FF2B5EF4-FFF2-40B4-BE49-F238E27FC236}">
                <a16:creationId xmlns:a16="http://schemas.microsoft.com/office/drawing/2014/main" id="{6C681316-F269-5441-AB3E-E494685F8657}"/>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27" name="テキスト ボックス 26">
            <a:extLst>
              <a:ext uri="{FF2B5EF4-FFF2-40B4-BE49-F238E27FC236}">
                <a16:creationId xmlns:a16="http://schemas.microsoft.com/office/drawing/2014/main" id="{4B85808A-31A7-BE45-B58F-B8EF820F49BC}"/>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8" name="図 27">
            <a:extLst>
              <a:ext uri="{FF2B5EF4-FFF2-40B4-BE49-F238E27FC236}">
                <a16:creationId xmlns:a16="http://schemas.microsoft.com/office/drawing/2014/main" id="{6C0760EA-CF48-6A4A-8E34-A0A3A392BC6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72096" y="1703482"/>
            <a:ext cx="660710" cy="660710"/>
          </a:xfrm>
          <a:prstGeom prst="rect">
            <a:avLst/>
          </a:prstGeom>
        </p:spPr>
      </p:pic>
      <p:sp>
        <p:nvSpPr>
          <p:cNvPr id="29" name="テキスト ボックス 28">
            <a:extLst>
              <a:ext uri="{FF2B5EF4-FFF2-40B4-BE49-F238E27FC236}">
                <a16:creationId xmlns:a16="http://schemas.microsoft.com/office/drawing/2014/main" id="{D35F3E9E-CB19-D74F-9E3B-71F90FE91BAC}"/>
              </a:ext>
            </a:extLst>
          </p:cNvPr>
          <p:cNvSpPr txBox="1"/>
          <p:nvPr/>
        </p:nvSpPr>
        <p:spPr>
          <a:xfrm>
            <a:off x="4688035" y="1391742"/>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cxnSp>
        <p:nvCxnSpPr>
          <p:cNvPr id="30" name="カギ線コネクタ 29">
            <a:extLst>
              <a:ext uri="{FF2B5EF4-FFF2-40B4-BE49-F238E27FC236}">
                <a16:creationId xmlns:a16="http://schemas.microsoft.com/office/drawing/2014/main" id="{F35A6A8E-58EC-5C45-811E-8B03D206736C}"/>
              </a:ext>
            </a:extLst>
          </p:cNvPr>
          <p:cNvCxnSpPr>
            <a:cxnSpLocks/>
            <a:stCxn id="20" idx="1"/>
            <a:endCxn id="28" idx="2"/>
          </p:cNvCxnSpPr>
          <p:nvPr/>
        </p:nvCxnSpPr>
        <p:spPr>
          <a:xfrm rot="10800000">
            <a:off x="5302452" y="2364192"/>
            <a:ext cx="459333" cy="1504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下矢印 30">
            <a:extLst>
              <a:ext uri="{FF2B5EF4-FFF2-40B4-BE49-F238E27FC236}">
                <a16:creationId xmlns:a16="http://schemas.microsoft.com/office/drawing/2014/main" id="{199EBB6D-8CFF-5A4E-9C59-952DB281FA25}"/>
              </a:ext>
            </a:extLst>
          </p:cNvPr>
          <p:cNvSpPr/>
          <p:nvPr/>
        </p:nvSpPr>
        <p:spPr>
          <a:xfrm>
            <a:off x="4606086" y="64327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a:extLst>
              <a:ext uri="{FF2B5EF4-FFF2-40B4-BE49-F238E27FC236}">
                <a16:creationId xmlns:a16="http://schemas.microsoft.com/office/drawing/2014/main" id="{D03B5ADD-3F27-CE48-97E4-074B67C9E1F6}"/>
              </a:ext>
            </a:extLst>
          </p:cNvPr>
          <p:cNvSpPr/>
          <p:nvPr/>
        </p:nvSpPr>
        <p:spPr>
          <a:xfrm>
            <a:off x="4606086" y="80964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カギ線コネクタ 33">
            <a:extLst>
              <a:ext uri="{FF2B5EF4-FFF2-40B4-BE49-F238E27FC236}">
                <a16:creationId xmlns:a16="http://schemas.microsoft.com/office/drawing/2014/main" id="{BF4F33EF-637F-A74A-BD27-E668779D6ED9}"/>
              </a:ext>
            </a:extLst>
          </p:cNvPr>
          <p:cNvCxnSpPr>
            <a:cxnSpLocks/>
            <a:stCxn id="13" idx="3"/>
            <a:endCxn id="20" idx="2"/>
          </p:cNvCxnSpPr>
          <p:nvPr/>
        </p:nvCxnSpPr>
        <p:spPr>
          <a:xfrm flipV="1">
            <a:off x="5160183" y="4178321"/>
            <a:ext cx="910775" cy="3187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7B74FAE-ABB7-3746-A64A-9E4F6007BF02}"/>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図 35">
            <a:extLst>
              <a:ext uri="{FF2B5EF4-FFF2-40B4-BE49-F238E27FC236}">
                <a16:creationId xmlns:a16="http://schemas.microsoft.com/office/drawing/2014/main" id="{B7087D08-9E0A-904A-88AA-46F285049324}"/>
              </a:ext>
            </a:extLst>
          </p:cNvPr>
          <p:cNvPicPr>
            <a:picLocks noChangeAspect="1"/>
          </p:cNvPicPr>
          <p:nvPr/>
        </p:nvPicPr>
        <p:blipFill>
          <a:blip r:embed="rId7"/>
          <a:stretch>
            <a:fillRect/>
          </a:stretch>
        </p:blipFill>
        <p:spPr>
          <a:xfrm>
            <a:off x="4234086" y="3664672"/>
            <a:ext cx="985583" cy="985583"/>
          </a:xfrm>
          <a:prstGeom prst="rect">
            <a:avLst/>
          </a:prstGeom>
        </p:spPr>
      </p:pic>
      <p:pic>
        <p:nvPicPr>
          <p:cNvPr id="43" name="図 42">
            <a:extLst>
              <a:ext uri="{FF2B5EF4-FFF2-40B4-BE49-F238E27FC236}">
                <a16:creationId xmlns:a16="http://schemas.microsoft.com/office/drawing/2014/main" id="{A93721E3-05B8-AB43-88F5-9C0EC996140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74372" y="8599170"/>
            <a:ext cx="795607" cy="598247"/>
          </a:xfrm>
          <a:prstGeom prst="rect">
            <a:avLst/>
          </a:prstGeom>
        </p:spPr>
      </p:pic>
      <p:sp>
        <p:nvSpPr>
          <p:cNvPr id="44" name="テキスト ボックス 43">
            <a:extLst>
              <a:ext uri="{FF2B5EF4-FFF2-40B4-BE49-F238E27FC236}">
                <a16:creationId xmlns:a16="http://schemas.microsoft.com/office/drawing/2014/main" id="{F35A7216-322B-3B4B-9140-D250F56465E8}"/>
              </a:ext>
            </a:extLst>
          </p:cNvPr>
          <p:cNvSpPr txBox="1"/>
          <p:nvPr/>
        </p:nvSpPr>
        <p:spPr>
          <a:xfrm>
            <a:off x="3414903" y="9180311"/>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sp>
        <p:nvSpPr>
          <p:cNvPr id="4" name="スライド番号プレースホルダー 3">
            <a:extLst>
              <a:ext uri="{FF2B5EF4-FFF2-40B4-BE49-F238E27FC236}">
                <a16:creationId xmlns:a16="http://schemas.microsoft.com/office/drawing/2014/main" id="{D1F6644A-3843-6243-B3F3-073E6F48E5B7}"/>
              </a:ext>
            </a:extLst>
          </p:cNvPr>
          <p:cNvSpPr>
            <a:spLocks noGrp="1"/>
          </p:cNvSpPr>
          <p:nvPr>
            <p:ph type="sldNum" sz="quarter" idx="12"/>
          </p:nvPr>
        </p:nvSpPr>
        <p:spPr/>
        <p:txBody>
          <a:bodyPr/>
          <a:lstStyle/>
          <a:p>
            <a:fld id="{D26F39CE-828E-974C-A2DD-8D56C23B278A}" type="slidenum">
              <a:rPr kumimoji="1" lang="ja-JP" altLang="en-US" smtClean="0"/>
              <a:t>22</a:t>
            </a:fld>
            <a:endParaRPr kumimoji="1" lang="ja-JP" altLang="en-US"/>
          </a:p>
        </p:txBody>
      </p:sp>
    </p:spTree>
    <p:extLst>
      <p:ext uri="{BB962C8B-B14F-4D97-AF65-F5344CB8AC3E}">
        <p14:creationId xmlns:p14="http://schemas.microsoft.com/office/powerpoint/2010/main" val="361566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7-8. </a:t>
            </a:r>
            <a:r>
              <a:rPr lang="ja-JP" altLang="en-US"/>
              <a:t>客室清掃</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Autofit/>
          </a:bodyPr>
          <a:lstStyle/>
          <a:p>
            <a:pPr marL="0" indent="0">
              <a:buNone/>
            </a:pPr>
            <a:r>
              <a:rPr lang="ja-JP" altLang="en-US" sz="1200">
                <a:latin typeface="+mn-ea"/>
              </a:rPr>
              <a:t>客室清掃は、滞在者が出立した</a:t>
            </a:r>
            <a:r>
              <a:rPr lang="en-US" altLang="ja-JP" sz="1200" dirty="0">
                <a:latin typeface="+mn-ea"/>
              </a:rPr>
              <a:t>3</a:t>
            </a:r>
            <a:r>
              <a:rPr lang="ja-JP" altLang="en-US" sz="1200">
                <a:latin typeface="+mn-ea"/>
              </a:rPr>
              <a:t>日後に行なってください。</a:t>
            </a:r>
            <a:endParaRPr lang="en-US" altLang="ja-JP" sz="1200" dirty="0">
              <a:latin typeface="+mn-ea"/>
            </a:endParaRPr>
          </a:p>
          <a:p>
            <a:pPr marL="0" indent="0">
              <a:buNone/>
            </a:pPr>
            <a:endParaRPr lang="en-US" altLang="ja-JP" sz="1200" dirty="0">
              <a:latin typeface="+mn-ea"/>
            </a:endParaRPr>
          </a:p>
          <a:p>
            <a:pPr marL="0" indent="0">
              <a:buNone/>
            </a:pPr>
            <a:r>
              <a:rPr lang="ja-JP" altLang="en-US" sz="1200">
                <a:solidFill>
                  <a:srgbClr val="FF0000"/>
                </a:solidFill>
                <a:latin typeface="+mn-ea"/>
              </a:rPr>
              <a:t>入室する者はすべて、指定のキャップ・マスク・手袋を着用すること。</a:t>
            </a:r>
            <a:endParaRPr lang="en-US" altLang="ja-JP" sz="1200" dirty="0">
              <a:solidFill>
                <a:srgbClr val="FF0000"/>
              </a:solidFill>
              <a:latin typeface="+mn-ea"/>
            </a:endParaRPr>
          </a:p>
          <a:p>
            <a:pPr marL="0" indent="0">
              <a:buNone/>
            </a:pPr>
            <a:endParaRPr lang="en-US" altLang="ja-JP" sz="1200" dirty="0">
              <a:latin typeface="+mn-ea"/>
            </a:endParaRPr>
          </a:p>
          <a:p>
            <a:pPr marL="342900" indent="-342900">
              <a:buAutoNum type="arabicPeriod"/>
            </a:pPr>
            <a:r>
              <a:rPr lang="ja-JP" altLang="en-US" sz="1200">
                <a:latin typeface="+mn-ea"/>
              </a:rPr>
              <a:t>換気入室</a:t>
            </a:r>
            <a:endParaRPr lang="en-US" altLang="ja-JP" sz="1200" dirty="0">
              <a:latin typeface="+mn-ea"/>
            </a:endParaRPr>
          </a:p>
          <a:p>
            <a:pPr marL="342900" indent="-342900">
              <a:buAutoNum type="arabicPeriod"/>
            </a:pPr>
            <a:r>
              <a:rPr lang="ja-JP" altLang="en-US" sz="1200">
                <a:latin typeface="+mn-ea"/>
              </a:rPr>
              <a:t>清掃入室</a:t>
            </a:r>
            <a:endParaRPr lang="en-US" altLang="ja-JP" sz="1200" dirty="0">
              <a:latin typeface="+mn-ea"/>
            </a:endParaRPr>
          </a:p>
          <a:p>
            <a:pPr marL="600075" lvl="1" indent="-342900">
              <a:buAutoNum type="arabicPeriod"/>
            </a:pPr>
            <a:r>
              <a:rPr lang="ja-JP" altLang="en-US" sz="1200">
                <a:latin typeface="+mn-ea"/>
              </a:rPr>
              <a:t>リネンの引き上げ</a:t>
            </a:r>
            <a:endParaRPr lang="en-US" altLang="ja-JP" sz="1200" dirty="0">
              <a:latin typeface="+mn-ea"/>
            </a:endParaRPr>
          </a:p>
          <a:p>
            <a:pPr marL="600075" lvl="1" indent="-342900">
              <a:buAutoNum type="arabicPeriod"/>
            </a:pPr>
            <a:r>
              <a:rPr lang="ja-JP" altLang="en-US" sz="1200">
                <a:latin typeface="+mn-ea"/>
              </a:rPr>
              <a:t>ゴミの回収</a:t>
            </a:r>
            <a:endParaRPr lang="en-US" altLang="ja-JP" sz="1200" dirty="0">
              <a:latin typeface="+mn-ea"/>
            </a:endParaRPr>
          </a:p>
          <a:p>
            <a:pPr marL="600075" lvl="1" indent="-342900">
              <a:buAutoNum type="arabicPeriod"/>
            </a:pPr>
            <a:r>
              <a:rPr lang="ja-JP" altLang="en-US" sz="1200">
                <a:latin typeface="+mn-ea"/>
              </a:rPr>
              <a:t>ジア塩素による消毒</a:t>
            </a:r>
            <a:endParaRPr lang="en-US" altLang="ja-JP" sz="1200" dirty="0">
              <a:latin typeface="+mn-ea"/>
            </a:endParaRPr>
          </a:p>
          <a:p>
            <a:pPr marL="600075" lvl="1" indent="-342900">
              <a:buAutoNum type="arabicPeriod"/>
            </a:pPr>
            <a:r>
              <a:rPr lang="ja-JP" altLang="en-US" sz="1200">
                <a:latin typeface="+mn-ea"/>
              </a:rPr>
              <a:t>通常清掃</a:t>
            </a:r>
            <a:endParaRPr lang="en-US" altLang="ja-JP" sz="1200" dirty="0">
              <a:latin typeface="+mn-ea"/>
            </a:endParaRPr>
          </a:p>
          <a:p>
            <a:pPr marL="342900" indent="-342900">
              <a:buAutoNum type="arabicPeriod"/>
            </a:pPr>
            <a:r>
              <a:rPr lang="ja-JP" altLang="en-US" sz="1200">
                <a:latin typeface="+mn-ea"/>
              </a:rPr>
              <a:t>セットアップ</a:t>
            </a:r>
            <a:endParaRPr lang="en-US" altLang="ja-JP" sz="1200" dirty="0">
              <a:latin typeface="+mn-ea"/>
            </a:endParaRPr>
          </a:p>
          <a:p>
            <a:pPr marL="600075" lvl="1" indent="-342900">
              <a:buAutoNum type="arabicPeriod"/>
            </a:pPr>
            <a:r>
              <a:rPr lang="ja-JP" altLang="en-US" sz="1200">
                <a:latin typeface="+mn-ea"/>
              </a:rPr>
              <a:t>歯ブラシ　</a:t>
            </a:r>
            <a:r>
              <a:rPr lang="en-US" altLang="ja-JP" sz="1200" dirty="0">
                <a:latin typeface="+mn-ea"/>
              </a:rPr>
              <a:t>13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トイレットペーパー　</a:t>
            </a:r>
            <a:r>
              <a:rPr lang="en-US" altLang="ja-JP" sz="1200" dirty="0">
                <a:latin typeface="+mn-ea"/>
              </a:rPr>
              <a:t>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ゴミ袋　</a:t>
            </a:r>
            <a:r>
              <a:rPr lang="en-US" altLang="ja-JP" sz="1200" dirty="0">
                <a:latin typeface="+mn-ea"/>
              </a:rPr>
              <a:t>13</a:t>
            </a:r>
            <a:r>
              <a:rPr lang="ja-JP" altLang="en-US" sz="1200">
                <a:latin typeface="+mn-ea"/>
              </a:rPr>
              <a:t>枚</a:t>
            </a:r>
            <a:endParaRPr lang="en-US" altLang="ja-JP" sz="1200" dirty="0">
              <a:latin typeface="+mn-ea"/>
            </a:endParaRPr>
          </a:p>
          <a:p>
            <a:pPr marL="600075" lvl="1" indent="-342900">
              <a:buAutoNum type="arabicPeriod"/>
            </a:pPr>
            <a:r>
              <a:rPr lang="ja-JP" altLang="en-US" sz="1200">
                <a:latin typeface="+mn-ea"/>
              </a:rPr>
              <a:t>ペットウォーター　</a:t>
            </a:r>
            <a:r>
              <a:rPr lang="en-US" altLang="ja-JP" sz="1200" dirty="0">
                <a:latin typeface="+mn-ea"/>
              </a:rPr>
              <a:t>14</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リネンセット</a:t>
            </a:r>
            <a:endParaRPr lang="en-US" altLang="ja-JP" sz="1200" dirty="0">
              <a:latin typeface="+mn-ea"/>
            </a:endParaRPr>
          </a:p>
          <a:p>
            <a:pPr marL="257175" lvl="1" indent="0">
              <a:buNone/>
              <a:tabLst>
                <a:tab pos="1905000" algn="l"/>
                <a:tab pos="2082800" algn="l"/>
              </a:tabLst>
            </a:pPr>
            <a:r>
              <a:rPr lang="ja-JP" altLang="en-US" sz="1200">
                <a:latin typeface="+mn-ea"/>
              </a:rPr>
              <a:t>　　　シーツ</a:t>
            </a:r>
            <a:r>
              <a:rPr lang="en-US" altLang="ja-JP" sz="1200" dirty="0">
                <a:latin typeface="+mn-ea"/>
              </a:rPr>
              <a:t>	1</a:t>
            </a:r>
            <a:r>
              <a:rPr lang="ja-JP" altLang="en-US" sz="1200">
                <a:latin typeface="+mn-ea"/>
              </a:rPr>
              <a:t>組</a:t>
            </a:r>
            <a:endParaRPr lang="en-US" altLang="ja-JP" sz="1200" dirty="0">
              <a:latin typeface="+mn-ea"/>
            </a:endParaRPr>
          </a:p>
          <a:p>
            <a:pPr marL="257175" lvl="1" indent="0">
              <a:buNone/>
              <a:tabLst>
                <a:tab pos="1905000" algn="l"/>
                <a:tab pos="2082800" algn="l"/>
              </a:tabLst>
            </a:pPr>
            <a:r>
              <a:rPr lang="ja-JP" altLang="en-US" sz="1200">
                <a:latin typeface="+mn-ea"/>
              </a:rPr>
              <a:t>　　　タオルセット</a:t>
            </a:r>
            <a:r>
              <a:rPr lang="en-US" altLang="ja-JP" sz="1200" dirty="0">
                <a:latin typeface="+mn-ea"/>
              </a:rPr>
              <a:t>	4</a:t>
            </a:r>
            <a:r>
              <a:rPr lang="ja-JP" altLang="en-US" sz="1200">
                <a:latin typeface="+mn-ea"/>
              </a:rPr>
              <a:t>組</a:t>
            </a:r>
            <a:endParaRPr lang="en-US" altLang="ja-JP" sz="1200" dirty="0">
              <a:latin typeface="+mn-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注意状態期間を把握し、安全になるまで注意をしてください。</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97758" y="783015"/>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587199" y="1652451"/>
            <a:ext cx="1066800" cy="276999"/>
          </a:xfrm>
          <a:prstGeom prst="rect">
            <a:avLst/>
          </a:prstGeom>
          <a:noFill/>
        </p:spPr>
        <p:txBody>
          <a:bodyPr wrap="square" rtlCol="0">
            <a:spAutoFit/>
          </a:bodyPr>
          <a:lstStyle/>
          <a:p>
            <a:pPr algn="ctr"/>
            <a:r>
              <a:rPr kumimoji="1" lang="ja-JP" altLang="en-US" sz="1200"/>
              <a:t>出立</a:t>
            </a:r>
            <a:r>
              <a:rPr kumimoji="1" lang="en-US" altLang="ja-JP" sz="1200" dirty="0"/>
              <a:t>3</a:t>
            </a:r>
            <a:r>
              <a:rPr kumimoji="1" lang="ja-JP" altLang="en-US" sz="1200"/>
              <a:t>日後</a:t>
            </a:r>
          </a:p>
        </p:txBody>
      </p:sp>
      <p:pic>
        <p:nvPicPr>
          <p:cNvPr id="40" name="図 39">
            <a:extLst>
              <a:ext uri="{FF2B5EF4-FFF2-40B4-BE49-F238E27FC236}">
                <a16:creationId xmlns:a16="http://schemas.microsoft.com/office/drawing/2014/main" id="{9924E5A0-452D-A045-AD48-F62C2E063402}"/>
              </a:ext>
            </a:extLst>
          </p:cNvPr>
          <p:cNvPicPr>
            <a:picLocks noChangeAspect="1"/>
          </p:cNvPicPr>
          <p:nvPr/>
        </p:nvPicPr>
        <p:blipFill>
          <a:blip r:embed="rId3"/>
          <a:stretch>
            <a:fillRect/>
          </a:stretch>
        </p:blipFill>
        <p:spPr>
          <a:xfrm>
            <a:off x="4587199" y="2426820"/>
            <a:ext cx="985583" cy="985583"/>
          </a:xfrm>
          <a:prstGeom prst="rect">
            <a:avLst/>
          </a:prstGeom>
        </p:spPr>
      </p:pic>
      <p:sp>
        <p:nvSpPr>
          <p:cNvPr id="45" name="テキスト ボックス 44">
            <a:extLst>
              <a:ext uri="{FF2B5EF4-FFF2-40B4-BE49-F238E27FC236}">
                <a16:creationId xmlns:a16="http://schemas.microsoft.com/office/drawing/2014/main" id="{060BA08C-A7A8-4D40-AB79-C335C7F7A65C}"/>
              </a:ext>
            </a:extLst>
          </p:cNvPr>
          <p:cNvSpPr txBox="1"/>
          <p:nvPr/>
        </p:nvSpPr>
        <p:spPr>
          <a:xfrm>
            <a:off x="4587199" y="3308898"/>
            <a:ext cx="1066800" cy="276999"/>
          </a:xfrm>
          <a:prstGeom prst="rect">
            <a:avLst/>
          </a:prstGeom>
          <a:noFill/>
        </p:spPr>
        <p:txBody>
          <a:bodyPr wrap="square" rtlCol="0">
            <a:spAutoFit/>
          </a:bodyPr>
          <a:lstStyle/>
          <a:p>
            <a:pPr algn="ctr"/>
            <a:r>
              <a:rPr kumimoji="1" lang="ja-JP" altLang="en-US" sz="1200"/>
              <a:t>換気入室</a:t>
            </a:r>
          </a:p>
        </p:txBody>
      </p:sp>
      <p:sp>
        <p:nvSpPr>
          <p:cNvPr id="46" name="下矢印 45">
            <a:extLst>
              <a:ext uri="{FF2B5EF4-FFF2-40B4-BE49-F238E27FC236}">
                <a16:creationId xmlns:a16="http://schemas.microsoft.com/office/drawing/2014/main" id="{15E6D02A-C380-F942-A53B-3EB006F88653}"/>
              </a:ext>
            </a:extLst>
          </p:cNvPr>
          <p:cNvSpPr/>
          <p:nvPr/>
        </p:nvSpPr>
        <p:spPr>
          <a:xfrm>
            <a:off x="4937594" y="2011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15A9DF6-40E9-A742-8C51-2E58FB58E0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4496" y="2573975"/>
            <a:ext cx="711200" cy="711200"/>
          </a:xfrm>
          <a:prstGeom prst="rect">
            <a:avLst/>
          </a:prstGeom>
        </p:spPr>
      </p:pic>
      <p:sp>
        <p:nvSpPr>
          <p:cNvPr id="47" name="テキスト ボックス 46">
            <a:extLst>
              <a:ext uri="{FF2B5EF4-FFF2-40B4-BE49-F238E27FC236}">
                <a16:creationId xmlns:a16="http://schemas.microsoft.com/office/drawing/2014/main" id="{23022E71-CEE3-4746-B04F-D80DBA8A0851}"/>
              </a:ext>
            </a:extLst>
          </p:cNvPr>
          <p:cNvSpPr txBox="1"/>
          <p:nvPr/>
        </p:nvSpPr>
        <p:spPr>
          <a:xfrm>
            <a:off x="5350838" y="3308898"/>
            <a:ext cx="1357419" cy="276999"/>
          </a:xfrm>
          <a:prstGeom prst="rect">
            <a:avLst/>
          </a:prstGeom>
          <a:noFill/>
        </p:spPr>
        <p:txBody>
          <a:bodyPr wrap="square" rtlCol="0">
            <a:spAutoFit/>
          </a:bodyPr>
          <a:lstStyle/>
          <a:p>
            <a:pPr algn="ctr"/>
            <a:r>
              <a:rPr kumimoji="1" lang="ja-JP" altLang="en-US" sz="1200"/>
              <a:t>換気</a:t>
            </a:r>
            <a:r>
              <a:rPr kumimoji="1" lang="en-US" altLang="ja-JP" sz="1200" dirty="0"/>
              <a:t>2</a:t>
            </a:r>
            <a:r>
              <a:rPr kumimoji="1" lang="ja-JP" altLang="en-US" sz="1200"/>
              <a:t>時間以上</a:t>
            </a:r>
          </a:p>
        </p:txBody>
      </p:sp>
      <p:pic>
        <p:nvPicPr>
          <p:cNvPr id="48" name="図 47">
            <a:extLst>
              <a:ext uri="{FF2B5EF4-FFF2-40B4-BE49-F238E27FC236}">
                <a16:creationId xmlns:a16="http://schemas.microsoft.com/office/drawing/2014/main" id="{2E478285-7EFF-F444-A865-633EF38F1144}"/>
              </a:ext>
            </a:extLst>
          </p:cNvPr>
          <p:cNvPicPr>
            <a:picLocks noChangeAspect="1"/>
          </p:cNvPicPr>
          <p:nvPr/>
        </p:nvPicPr>
        <p:blipFill>
          <a:blip r:embed="rId3"/>
          <a:stretch>
            <a:fillRect/>
          </a:stretch>
        </p:blipFill>
        <p:spPr>
          <a:xfrm>
            <a:off x="5303604" y="3929700"/>
            <a:ext cx="985583" cy="985583"/>
          </a:xfrm>
          <a:prstGeom prst="rect">
            <a:avLst/>
          </a:prstGeom>
        </p:spPr>
      </p:pic>
      <p:sp>
        <p:nvSpPr>
          <p:cNvPr id="49" name="テキスト ボックス 48">
            <a:extLst>
              <a:ext uri="{FF2B5EF4-FFF2-40B4-BE49-F238E27FC236}">
                <a16:creationId xmlns:a16="http://schemas.microsoft.com/office/drawing/2014/main" id="{566A9193-CF98-EE49-8B32-B51FF75C6EE8}"/>
              </a:ext>
            </a:extLst>
          </p:cNvPr>
          <p:cNvSpPr txBox="1"/>
          <p:nvPr/>
        </p:nvSpPr>
        <p:spPr>
          <a:xfrm>
            <a:off x="4986527" y="4915283"/>
            <a:ext cx="1066800" cy="276999"/>
          </a:xfrm>
          <a:prstGeom prst="rect">
            <a:avLst/>
          </a:prstGeom>
          <a:noFill/>
        </p:spPr>
        <p:txBody>
          <a:bodyPr wrap="square" rtlCol="0">
            <a:spAutoFit/>
          </a:bodyPr>
          <a:lstStyle/>
          <a:p>
            <a:pPr algn="ctr"/>
            <a:r>
              <a:rPr kumimoji="1" lang="ja-JP" altLang="en-US" sz="1200"/>
              <a:t>清掃入室</a:t>
            </a:r>
          </a:p>
        </p:txBody>
      </p:sp>
      <p:pic>
        <p:nvPicPr>
          <p:cNvPr id="50" name="図 49">
            <a:extLst>
              <a:ext uri="{FF2B5EF4-FFF2-40B4-BE49-F238E27FC236}">
                <a16:creationId xmlns:a16="http://schemas.microsoft.com/office/drawing/2014/main" id="{D278C41C-A4F1-E046-AEDE-6D307B0BB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5759" y="4182433"/>
            <a:ext cx="607892" cy="592437"/>
          </a:xfrm>
          <a:prstGeom prst="rect">
            <a:avLst/>
          </a:prstGeom>
        </p:spPr>
      </p:pic>
      <p:sp>
        <p:nvSpPr>
          <p:cNvPr id="51" name="下矢印 50">
            <a:extLst>
              <a:ext uri="{FF2B5EF4-FFF2-40B4-BE49-F238E27FC236}">
                <a16:creationId xmlns:a16="http://schemas.microsoft.com/office/drawing/2014/main" id="{6389108C-4DCE-C843-85EC-A70E85C4E3D6}"/>
              </a:ext>
            </a:extLst>
          </p:cNvPr>
          <p:cNvSpPr/>
          <p:nvPr/>
        </p:nvSpPr>
        <p:spPr>
          <a:xfrm>
            <a:off x="4937594" y="35986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5459D2D0-DCA4-0841-958D-B0EFF02D791C}"/>
              </a:ext>
            </a:extLst>
          </p:cNvPr>
          <p:cNvPicPr>
            <a:picLocks noChangeAspect="1"/>
          </p:cNvPicPr>
          <p:nvPr/>
        </p:nvPicPr>
        <p:blipFill>
          <a:blip r:embed="rId6"/>
          <a:stretch>
            <a:fillRect/>
          </a:stretch>
        </p:blipFill>
        <p:spPr>
          <a:xfrm>
            <a:off x="4763829" y="5636758"/>
            <a:ext cx="684083" cy="528216"/>
          </a:xfrm>
          <a:prstGeom prst="rect">
            <a:avLst/>
          </a:prstGeom>
        </p:spPr>
      </p:pic>
      <p:sp>
        <p:nvSpPr>
          <p:cNvPr id="54" name="テキスト ボックス 53">
            <a:extLst>
              <a:ext uri="{FF2B5EF4-FFF2-40B4-BE49-F238E27FC236}">
                <a16:creationId xmlns:a16="http://schemas.microsoft.com/office/drawing/2014/main" id="{E5A78A12-1347-144B-90B5-6EF521ADCE39}"/>
              </a:ext>
            </a:extLst>
          </p:cNvPr>
          <p:cNvSpPr txBox="1"/>
          <p:nvPr/>
        </p:nvSpPr>
        <p:spPr>
          <a:xfrm>
            <a:off x="4695053" y="6108851"/>
            <a:ext cx="835670" cy="276999"/>
          </a:xfrm>
          <a:prstGeom prst="rect">
            <a:avLst/>
          </a:prstGeom>
          <a:noFill/>
        </p:spPr>
        <p:txBody>
          <a:bodyPr wrap="square" rtlCol="0">
            <a:spAutoFit/>
          </a:bodyPr>
          <a:lstStyle/>
          <a:p>
            <a:pPr algn="ctr"/>
            <a:r>
              <a:rPr kumimoji="1" lang="ja-JP" altLang="en-US" sz="1200"/>
              <a:t>リネン</a:t>
            </a:r>
          </a:p>
        </p:txBody>
      </p:sp>
      <p:sp>
        <p:nvSpPr>
          <p:cNvPr id="55" name="下矢印 54">
            <a:extLst>
              <a:ext uri="{FF2B5EF4-FFF2-40B4-BE49-F238E27FC236}">
                <a16:creationId xmlns:a16="http://schemas.microsoft.com/office/drawing/2014/main" id="{6F97DC36-3FBF-204C-96AF-8C6FF929718B}"/>
              </a:ext>
            </a:extLst>
          </p:cNvPr>
          <p:cNvSpPr/>
          <p:nvPr/>
        </p:nvSpPr>
        <p:spPr>
          <a:xfrm>
            <a:off x="4937594" y="52242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9333FBD-5C48-D540-9010-B549D546D636}"/>
              </a:ext>
            </a:extLst>
          </p:cNvPr>
          <p:cNvPicPr>
            <a:picLocks noChangeAspect="1"/>
          </p:cNvPicPr>
          <p:nvPr/>
        </p:nvPicPr>
        <p:blipFill>
          <a:blip r:embed="rId7"/>
          <a:stretch>
            <a:fillRect/>
          </a:stretch>
        </p:blipFill>
        <p:spPr>
          <a:xfrm>
            <a:off x="5484496" y="5246347"/>
            <a:ext cx="948568" cy="948568"/>
          </a:xfrm>
          <a:prstGeom prst="rect">
            <a:avLst/>
          </a:prstGeom>
        </p:spPr>
      </p:pic>
      <p:sp>
        <p:nvSpPr>
          <p:cNvPr id="56" name="テキスト ボックス 55">
            <a:extLst>
              <a:ext uri="{FF2B5EF4-FFF2-40B4-BE49-F238E27FC236}">
                <a16:creationId xmlns:a16="http://schemas.microsoft.com/office/drawing/2014/main" id="{7612B78D-3EAC-7D45-BD7F-57C8BFA588CC}"/>
              </a:ext>
            </a:extLst>
          </p:cNvPr>
          <p:cNvSpPr txBox="1"/>
          <p:nvPr/>
        </p:nvSpPr>
        <p:spPr>
          <a:xfrm>
            <a:off x="5303604" y="6108851"/>
            <a:ext cx="1357419" cy="276999"/>
          </a:xfrm>
          <a:prstGeom prst="rect">
            <a:avLst/>
          </a:prstGeom>
          <a:noFill/>
        </p:spPr>
        <p:txBody>
          <a:bodyPr wrap="square" rtlCol="0">
            <a:spAutoFit/>
          </a:bodyPr>
          <a:lstStyle/>
          <a:p>
            <a:pPr algn="ctr"/>
            <a:r>
              <a:rPr kumimoji="1" lang="ja-JP" altLang="en-US" sz="1200"/>
              <a:t>専用ビニール袋</a:t>
            </a:r>
          </a:p>
        </p:txBody>
      </p:sp>
      <p:pic>
        <p:nvPicPr>
          <p:cNvPr id="8" name="図 7">
            <a:extLst>
              <a:ext uri="{FF2B5EF4-FFF2-40B4-BE49-F238E27FC236}">
                <a16:creationId xmlns:a16="http://schemas.microsoft.com/office/drawing/2014/main" id="{9AFB4A7C-27FA-AE45-8F02-8815E7A4B42D}"/>
              </a:ext>
            </a:extLst>
          </p:cNvPr>
          <p:cNvPicPr>
            <a:picLocks noChangeAspect="1"/>
          </p:cNvPicPr>
          <p:nvPr/>
        </p:nvPicPr>
        <p:blipFill>
          <a:blip r:embed="rId8"/>
          <a:stretch>
            <a:fillRect/>
          </a:stretch>
        </p:blipFill>
        <p:spPr>
          <a:xfrm>
            <a:off x="4889165" y="6958659"/>
            <a:ext cx="1156058" cy="869284"/>
          </a:xfrm>
          <a:prstGeom prst="rect">
            <a:avLst/>
          </a:prstGeom>
        </p:spPr>
      </p:pic>
      <p:sp>
        <p:nvSpPr>
          <p:cNvPr id="57" name="下矢印 56">
            <a:extLst>
              <a:ext uri="{FF2B5EF4-FFF2-40B4-BE49-F238E27FC236}">
                <a16:creationId xmlns:a16="http://schemas.microsoft.com/office/drawing/2014/main" id="{6E4648ED-C37B-EC42-AF1C-640F110A45B9}"/>
              </a:ext>
            </a:extLst>
          </p:cNvPr>
          <p:cNvSpPr/>
          <p:nvPr/>
        </p:nvSpPr>
        <p:spPr>
          <a:xfrm>
            <a:off x="4937594" y="65069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4F39922-725B-984B-99C0-C333CD429A71}"/>
              </a:ext>
            </a:extLst>
          </p:cNvPr>
          <p:cNvSpPr txBox="1"/>
          <p:nvPr/>
        </p:nvSpPr>
        <p:spPr>
          <a:xfrm>
            <a:off x="4897204" y="7709051"/>
            <a:ext cx="1357419" cy="276999"/>
          </a:xfrm>
          <a:prstGeom prst="rect">
            <a:avLst/>
          </a:prstGeom>
          <a:noFill/>
        </p:spPr>
        <p:txBody>
          <a:bodyPr wrap="square" rtlCol="0">
            <a:spAutoFit/>
          </a:bodyPr>
          <a:lstStyle/>
          <a:p>
            <a:pPr algn="ctr"/>
            <a:r>
              <a:rPr kumimoji="1" lang="ja-JP" altLang="en-US" sz="1200"/>
              <a:t>専用ビニール袋</a:t>
            </a:r>
          </a:p>
        </p:txBody>
      </p:sp>
      <p:pic>
        <p:nvPicPr>
          <p:cNvPr id="10" name="図 9">
            <a:extLst>
              <a:ext uri="{FF2B5EF4-FFF2-40B4-BE49-F238E27FC236}">
                <a16:creationId xmlns:a16="http://schemas.microsoft.com/office/drawing/2014/main" id="{1E2BCD3E-B2EA-1A43-B222-AE8211156A9E}"/>
              </a:ext>
            </a:extLst>
          </p:cNvPr>
          <p:cNvPicPr>
            <a:picLocks noChangeAspect="1"/>
          </p:cNvPicPr>
          <p:nvPr/>
        </p:nvPicPr>
        <p:blipFill>
          <a:blip r:embed="rId9"/>
          <a:stretch>
            <a:fillRect/>
          </a:stretch>
        </p:blipFill>
        <p:spPr>
          <a:xfrm>
            <a:off x="559697" y="7871982"/>
            <a:ext cx="1051976" cy="1783010"/>
          </a:xfrm>
          <a:prstGeom prst="rect">
            <a:avLst/>
          </a:prstGeom>
        </p:spPr>
      </p:pic>
      <p:sp>
        <p:nvSpPr>
          <p:cNvPr id="62" name="テキスト ボックス 61">
            <a:extLst>
              <a:ext uri="{FF2B5EF4-FFF2-40B4-BE49-F238E27FC236}">
                <a16:creationId xmlns:a16="http://schemas.microsoft.com/office/drawing/2014/main" id="{F0DCD717-B245-4442-861C-BC0DFF48EF66}"/>
              </a:ext>
            </a:extLst>
          </p:cNvPr>
          <p:cNvSpPr txBox="1"/>
          <p:nvPr/>
        </p:nvSpPr>
        <p:spPr>
          <a:xfrm>
            <a:off x="1520052" y="7925183"/>
            <a:ext cx="1908947" cy="276999"/>
          </a:xfrm>
          <a:prstGeom prst="rect">
            <a:avLst/>
          </a:prstGeom>
          <a:noFill/>
        </p:spPr>
        <p:txBody>
          <a:bodyPr wrap="square" rtlCol="0">
            <a:spAutoFit/>
          </a:bodyPr>
          <a:lstStyle/>
          <a:p>
            <a:r>
              <a:rPr kumimoji="1" lang="ja-JP" altLang="en-US" sz="1200"/>
              <a:t>専用使い捨てキャップ</a:t>
            </a:r>
          </a:p>
        </p:txBody>
      </p:sp>
      <p:sp>
        <p:nvSpPr>
          <p:cNvPr id="63" name="テキスト ボックス 62">
            <a:extLst>
              <a:ext uri="{FF2B5EF4-FFF2-40B4-BE49-F238E27FC236}">
                <a16:creationId xmlns:a16="http://schemas.microsoft.com/office/drawing/2014/main" id="{F30FDDE7-E4DB-6645-8BF8-3B3B689EED70}"/>
              </a:ext>
            </a:extLst>
          </p:cNvPr>
          <p:cNvSpPr txBox="1"/>
          <p:nvPr/>
        </p:nvSpPr>
        <p:spPr>
          <a:xfrm>
            <a:off x="1520052" y="8306183"/>
            <a:ext cx="1908947" cy="276999"/>
          </a:xfrm>
          <a:prstGeom prst="rect">
            <a:avLst/>
          </a:prstGeom>
          <a:noFill/>
        </p:spPr>
        <p:txBody>
          <a:bodyPr wrap="square" rtlCol="0">
            <a:spAutoFit/>
          </a:bodyPr>
          <a:lstStyle/>
          <a:p>
            <a:r>
              <a:rPr kumimoji="1" lang="ja-JP" altLang="en-US" sz="1200"/>
              <a:t>専用使い捨てマスク</a:t>
            </a:r>
          </a:p>
        </p:txBody>
      </p:sp>
      <p:sp>
        <p:nvSpPr>
          <p:cNvPr id="64" name="テキスト ボックス 63">
            <a:extLst>
              <a:ext uri="{FF2B5EF4-FFF2-40B4-BE49-F238E27FC236}">
                <a16:creationId xmlns:a16="http://schemas.microsoft.com/office/drawing/2014/main" id="{EEBA11C9-845B-2F4F-BA5B-B9771E85DD84}"/>
              </a:ext>
            </a:extLst>
          </p:cNvPr>
          <p:cNvSpPr txBox="1"/>
          <p:nvPr/>
        </p:nvSpPr>
        <p:spPr>
          <a:xfrm>
            <a:off x="1520052" y="8661783"/>
            <a:ext cx="1908947" cy="276999"/>
          </a:xfrm>
          <a:prstGeom prst="rect">
            <a:avLst/>
          </a:prstGeom>
          <a:noFill/>
        </p:spPr>
        <p:txBody>
          <a:bodyPr wrap="square" rtlCol="0">
            <a:spAutoFit/>
          </a:bodyPr>
          <a:lstStyle/>
          <a:p>
            <a:r>
              <a:rPr kumimoji="1" lang="ja-JP" altLang="en-US" sz="1200"/>
              <a:t>専用使い捨て手袋</a:t>
            </a:r>
          </a:p>
        </p:txBody>
      </p:sp>
      <p:sp>
        <p:nvSpPr>
          <p:cNvPr id="65" name="下矢印 64">
            <a:extLst>
              <a:ext uri="{FF2B5EF4-FFF2-40B4-BE49-F238E27FC236}">
                <a16:creationId xmlns:a16="http://schemas.microsoft.com/office/drawing/2014/main" id="{E0C7C234-6E20-8E40-9401-5F5930C29B8A}"/>
              </a:ext>
            </a:extLst>
          </p:cNvPr>
          <p:cNvSpPr/>
          <p:nvPr/>
        </p:nvSpPr>
        <p:spPr>
          <a:xfrm>
            <a:off x="4937594" y="8107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A7E92189-BCAF-3F49-9311-706C2A858D55}"/>
              </a:ext>
            </a:extLst>
          </p:cNvPr>
          <p:cNvSpPr txBox="1"/>
          <p:nvPr/>
        </p:nvSpPr>
        <p:spPr>
          <a:xfrm>
            <a:off x="4372798" y="8661783"/>
            <a:ext cx="1942474" cy="276999"/>
          </a:xfrm>
          <a:prstGeom prst="rect">
            <a:avLst/>
          </a:prstGeom>
          <a:noFill/>
        </p:spPr>
        <p:txBody>
          <a:bodyPr wrap="square" rtlCol="0">
            <a:spAutoFit/>
          </a:bodyPr>
          <a:lstStyle/>
          <a:p>
            <a:pPr algn="ctr"/>
            <a:r>
              <a:rPr lang="ja-JP" altLang="en-US" sz="1200"/>
              <a:t>ジア塩素による清拭消毒</a:t>
            </a:r>
            <a:endParaRPr kumimoji="1" lang="ja-JP" altLang="en-US" sz="1200"/>
          </a:p>
        </p:txBody>
      </p:sp>
      <p:sp>
        <p:nvSpPr>
          <p:cNvPr id="67" name="下矢印 66">
            <a:extLst>
              <a:ext uri="{FF2B5EF4-FFF2-40B4-BE49-F238E27FC236}">
                <a16:creationId xmlns:a16="http://schemas.microsoft.com/office/drawing/2014/main" id="{8CEBDD72-66EC-F449-9890-467079F4D3EC}"/>
              </a:ext>
            </a:extLst>
          </p:cNvPr>
          <p:cNvSpPr/>
          <p:nvPr/>
        </p:nvSpPr>
        <p:spPr>
          <a:xfrm>
            <a:off x="4937594" y="8956222"/>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CD1BA5E-DFCF-3F44-837B-7EF566568712}"/>
              </a:ext>
            </a:extLst>
          </p:cNvPr>
          <p:cNvSpPr txBox="1"/>
          <p:nvPr/>
        </p:nvSpPr>
        <p:spPr>
          <a:xfrm>
            <a:off x="4219597" y="9554411"/>
            <a:ext cx="1942474" cy="276999"/>
          </a:xfrm>
          <a:prstGeom prst="rect">
            <a:avLst/>
          </a:prstGeom>
          <a:noFill/>
        </p:spPr>
        <p:txBody>
          <a:bodyPr wrap="square" rtlCol="0">
            <a:spAutoFit/>
          </a:bodyPr>
          <a:lstStyle/>
          <a:p>
            <a:pPr algn="ctr"/>
            <a:r>
              <a:rPr lang="ja-JP" altLang="en-US" sz="1200"/>
              <a:t>通常斉唱</a:t>
            </a:r>
            <a:endParaRPr kumimoji="1" lang="ja-JP" altLang="en-US" sz="1200"/>
          </a:p>
        </p:txBody>
      </p:sp>
      <p:sp>
        <p:nvSpPr>
          <p:cNvPr id="43" name="正方形/長方形 42">
            <a:extLst>
              <a:ext uri="{FF2B5EF4-FFF2-40B4-BE49-F238E27FC236}">
                <a16:creationId xmlns:a16="http://schemas.microsoft.com/office/drawing/2014/main" id="{8845695B-C870-A24C-AF9E-9C58E429ACB8}"/>
              </a:ext>
            </a:extLst>
          </p:cNvPr>
          <p:cNvSpPr/>
          <p:nvPr/>
        </p:nvSpPr>
        <p:spPr>
          <a:xfrm rot="5400000">
            <a:off x="289021" y="4626799"/>
            <a:ext cx="7783513" cy="286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44" name="正方形/長方形 43">
            <a:extLst>
              <a:ext uri="{FF2B5EF4-FFF2-40B4-BE49-F238E27FC236}">
                <a16:creationId xmlns:a16="http://schemas.microsoft.com/office/drawing/2014/main" id="{2AEB4704-B064-3041-9D5A-3AD0041486B1}"/>
              </a:ext>
            </a:extLst>
          </p:cNvPr>
          <p:cNvSpPr/>
          <p:nvPr/>
        </p:nvSpPr>
        <p:spPr>
          <a:xfrm rot="5400000">
            <a:off x="3725868" y="9040826"/>
            <a:ext cx="903352" cy="292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4" name="スライド番号プレースホルダー 3">
            <a:extLst>
              <a:ext uri="{FF2B5EF4-FFF2-40B4-BE49-F238E27FC236}">
                <a16:creationId xmlns:a16="http://schemas.microsoft.com/office/drawing/2014/main" id="{EA47F268-0EF4-9340-9EAC-1F62C2B19F3C}"/>
              </a:ext>
            </a:extLst>
          </p:cNvPr>
          <p:cNvSpPr>
            <a:spLocks noGrp="1"/>
          </p:cNvSpPr>
          <p:nvPr>
            <p:ph type="sldNum" sz="quarter" idx="12"/>
          </p:nvPr>
        </p:nvSpPr>
        <p:spPr/>
        <p:txBody>
          <a:bodyPr/>
          <a:lstStyle/>
          <a:p>
            <a:fld id="{D26F39CE-828E-974C-A2DD-8D56C23B278A}" type="slidenum">
              <a:rPr kumimoji="1" lang="ja-JP" altLang="en-US" smtClean="0"/>
              <a:t>23</a:t>
            </a:fld>
            <a:endParaRPr kumimoji="1" lang="ja-JP" altLang="en-US"/>
          </a:p>
        </p:txBody>
      </p:sp>
    </p:spTree>
    <p:extLst>
      <p:ext uri="{BB962C8B-B14F-4D97-AF65-F5344CB8AC3E}">
        <p14:creationId xmlns:p14="http://schemas.microsoft.com/office/powerpoint/2010/main" val="3418763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DB420AA-B3DF-1B43-B0AA-2BCD8F84AD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21206" y="8351169"/>
            <a:ext cx="2446630" cy="1402734"/>
          </a:xfrm>
          <a:prstGeom prst="rect">
            <a:avLst/>
          </a:prstGeom>
        </p:spPr>
      </p:pic>
      <p:sp>
        <p:nvSpPr>
          <p:cNvPr id="6" name="正方形/長方形 5">
            <a:extLst>
              <a:ext uri="{FF2B5EF4-FFF2-40B4-BE49-F238E27FC236}">
                <a16:creationId xmlns:a16="http://schemas.microsoft.com/office/drawing/2014/main" id="{634C374D-D19B-474C-9635-F260E51BAAD3}"/>
              </a:ext>
            </a:extLst>
          </p:cNvPr>
          <p:cNvSpPr/>
          <p:nvPr/>
        </p:nvSpPr>
        <p:spPr>
          <a:xfrm>
            <a:off x="516442" y="680119"/>
            <a:ext cx="1800493" cy="369332"/>
          </a:xfrm>
          <a:prstGeom prst="rect">
            <a:avLst/>
          </a:prstGeom>
        </p:spPr>
        <p:txBody>
          <a:bodyPr wrap="none">
            <a:spAutoFit/>
          </a:bodyPr>
          <a:lstStyle/>
          <a:p>
            <a:r>
              <a:rPr lang="ja-JP" altLang="en-US" b="1">
                <a:solidFill>
                  <a:srgbClr val="333333"/>
                </a:solidFill>
                <a:latin typeface="+mn-ea"/>
              </a:rPr>
              <a:t>換気のポイント</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3"/>
          <a:stretch>
            <a:fillRect/>
          </a:stretch>
        </p:blipFill>
        <p:spPr>
          <a:xfrm>
            <a:off x="516442" y="1049451"/>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1630370"/>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3793433"/>
            <a:ext cx="1800493" cy="369332"/>
          </a:xfrm>
          <a:prstGeom prst="rect">
            <a:avLst/>
          </a:prstGeom>
        </p:spPr>
        <p:txBody>
          <a:bodyPr wrap="none">
            <a:spAutoFit/>
          </a:bodyPr>
          <a:lstStyle/>
          <a:p>
            <a:r>
              <a:rPr lang="ja-JP" altLang="en-US" b="1">
                <a:latin typeface="+mn-ea"/>
              </a:rPr>
              <a:t>清拭の</a:t>
            </a:r>
            <a:r>
              <a:rPr lang="ja-JP" altLang="en-US" b="1">
                <a:solidFill>
                  <a:srgbClr val="333333"/>
                </a:solidFill>
                <a:latin typeface="+mn-ea"/>
              </a:rPr>
              <a:t>ポイント</a:t>
            </a:r>
            <a:endParaRPr lang="ja-JP" altLang="en-US" b="1" i="0" u="none" strike="noStrike">
              <a:solidFill>
                <a:srgbClr val="333333"/>
              </a:solidFill>
              <a:effectLst/>
              <a:latin typeface="+mn-ea"/>
            </a:endParaRPr>
          </a:p>
        </p:txBody>
      </p:sp>
      <p:pic>
        <p:nvPicPr>
          <p:cNvPr id="11" name="図 10">
            <a:extLst>
              <a:ext uri="{FF2B5EF4-FFF2-40B4-BE49-F238E27FC236}">
                <a16:creationId xmlns:a16="http://schemas.microsoft.com/office/drawing/2014/main" id="{5C3AA904-EA34-824B-B40D-30E1DC0CF92E}"/>
              </a:ext>
            </a:extLst>
          </p:cNvPr>
          <p:cNvPicPr>
            <a:picLocks noChangeAspect="1"/>
          </p:cNvPicPr>
          <p:nvPr/>
        </p:nvPicPr>
        <p:blipFill>
          <a:blip r:embed="rId4"/>
          <a:stretch>
            <a:fillRect/>
          </a:stretch>
        </p:blipFill>
        <p:spPr>
          <a:xfrm>
            <a:off x="436511" y="4194973"/>
            <a:ext cx="2750661" cy="1704635"/>
          </a:xfrm>
          <a:prstGeom prst="rect">
            <a:avLst/>
          </a:prstGeom>
        </p:spPr>
      </p:pic>
      <p:sp>
        <p:nvSpPr>
          <p:cNvPr id="12" name="正方形/長方形 11">
            <a:extLst>
              <a:ext uri="{FF2B5EF4-FFF2-40B4-BE49-F238E27FC236}">
                <a16:creationId xmlns:a16="http://schemas.microsoft.com/office/drawing/2014/main" id="{25BDBE58-2F9C-254A-BAED-8A437A962A0B}"/>
              </a:ext>
            </a:extLst>
          </p:cNvPr>
          <p:cNvSpPr/>
          <p:nvPr/>
        </p:nvSpPr>
        <p:spPr>
          <a:xfrm>
            <a:off x="3352800" y="4615500"/>
            <a:ext cx="3183442" cy="646331"/>
          </a:xfrm>
          <a:prstGeom prst="rect">
            <a:avLst/>
          </a:prstGeom>
        </p:spPr>
        <p:txBody>
          <a:bodyPr wrap="square">
            <a:spAutoFit/>
          </a:bodyPr>
          <a:lstStyle/>
          <a:p>
            <a:r>
              <a:rPr lang="ja-JP" altLang="en-US"/>
              <a:t>ジア塩素溶液の入った</a:t>
            </a:r>
            <a:endParaRPr lang="en-US" altLang="ja-JP" dirty="0"/>
          </a:p>
          <a:p>
            <a:r>
              <a:rPr lang="ja-JP" altLang="en-US"/>
              <a:t>スプレーを噴霧します。</a:t>
            </a:r>
          </a:p>
        </p:txBody>
      </p:sp>
      <p:pic>
        <p:nvPicPr>
          <p:cNvPr id="13" name="図 12">
            <a:extLst>
              <a:ext uri="{FF2B5EF4-FFF2-40B4-BE49-F238E27FC236}">
                <a16:creationId xmlns:a16="http://schemas.microsoft.com/office/drawing/2014/main" id="{A42AD172-0068-E047-9DF4-4BA4B974E3C0}"/>
              </a:ext>
            </a:extLst>
          </p:cNvPr>
          <p:cNvPicPr>
            <a:picLocks noChangeAspect="1"/>
          </p:cNvPicPr>
          <p:nvPr/>
        </p:nvPicPr>
        <p:blipFill>
          <a:blip r:embed="rId5"/>
          <a:stretch>
            <a:fillRect/>
          </a:stretch>
        </p:blipFill>
        <p:spPr>
          <a:xfrm>
            <a:off x="436511" y="5899608"/>
            <a:ext cx="2724151" cy="3632201"/>
          </a:xfrm>
          <a:prstGeom prst="rect">
            <a:avLst/>
          </a:prstGeom>
        </p:spPr>
      </p:pic>
      <p:sp>
        <p:nvSpPr>
          <p:cNvPr id="14" name="正方形/長方形 13">
            <a:extLst>
              <a:ext uri="{FF2B5EF4-FFF2-40B4-BE49-F238E27FC236}">
                <a16:creationId xmlns:a16="http://schemas.microsoft.com/office/drawing/2014/main" id="{A0705A68-F50B-0C49-ACA4-944EC5B062A6}"/>
              </a:ext>
            </a:extLst>
          </p:cNvPr>
          <p:cNvSpPr/>
          <p:nvPr/>
        </p:nvSpPr>
        <p:spPr>
          <a:xfrm>
            <a:off x="3352800" y="6251569"/>
            <a:ext cx="3183442" cy="646331"/>
          </a:xfrm>
          <a:prstGeom prst="rect">
            <a:avLst/>
          </a:prstGeom>
        </p:spPr>
        <p:txBody>
          <a:bodyPr wrap="square">
            <a:spAutoFit/>
          </a:bodyPr>
          <a:lstStyle/>
          <a:p>
            <a:r>
              <a:rPr lang="ja-JP" altLang="en-US"/>
              <a:t>拭布で消毒剤を伸ばしつけるように清拭きします。</a:t>
            </a:r>
          </a:p>
        </p:txBody>
      </p:sp>
      <p:pic>
        <p:nvPicPr>
          <p:cNvPr id="15" name="図 14">
            <a:extLst>
              <a:ext uri="{FF2B5EF4-FFF2-40B4-BE49-F238E27FC236}">
                <a16:creationId xmlns:a16="http://schemas.microsoft.com/office/drawing/2014/main" id="{6DBC8E16-A8DE-104E-98F6-C8D544729968}"/>
              </a:ext>
            </a:extLst>
          </p:cNvPr>
          <p:cNvPicPr>
            <a:picLocks noChangeAspect="1"/>
          </p:cNvPicPr>
          <p:nvPr/>
        </p:nvPicPr>
        <p:blipFill>
          <a:blip r:embed="rId6"/>
          <a:stretch>
            <a:fillRect/>
          </a:stretch>
        </p:blipFill>
        <p:spPr>
          <a:xfrm>
            <a:off x="436511" y="8863470"/>
            <a:ext cx="1347693" cy="693961"/>
          </a:xfrm>
          <a:prstGeom prst="rect">
            <a:avLst/>
          </a:prstGeom>
        </p:spPr>
      </p:pic>
      <p:sp>
        <p:nvSpPr>
          <p:cNvPr id="16" name="正方形/長方形 15">
            <a:extLst>
              <a:ext uri="{FF2B5EF4-FFF2-40B4-BE49-F238E27FC236}">
                <a16:creationId xmlns:a16="http://schemas.microsoft.com/office/drawing/2014/main" id="{D68E9595-CE64-8244-B88B-856B7ECF8384}"/>
              </a:ext>
            </a:extLst>
          </p:cNvPr>
          <p:cNvSpPr/>
          <p:nvPr/>
        </p:nvSpPr>
        <p:spPr>
          <a:xfrm>
            <a:off x="3352800" y="7299783"/>
            <a:ext cx="3183442" cy="646331"/>
          </a:xfrm>
          <a:prstGeom prst="rect">
            <a:avLst/>
          </a:prstGeom>
        </p:spPr>
        <p:txBody>
          <a:bodyPr wrap="square">
            <a:spAutoFit/>
          </a:bodyPr>
          <a:lstStyle/>
          <a:p>
            <a:r>
              <a:rPr lang="ja-JP" altLang="en-US"/>
              <a:t>拭布は、消毒面を適宜変えながら清拭します。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4108817" cy="369332"/>
          </a:xfrm>
          <a:prstGeom prst="rect">
            <a:avLst/>
          </a:prstGeom>
          <a:solidFill>
            <a:schemeClr val="accent1"/>
          </a:solidFill>
        </p:spPr>
        <p:txBody>
          <a:bodyPr wrap="none">
            <a:spAutoFit/>
          </a:bodyPr>
          <a:lstStyle/>
          <a:p>
            <a:r>
              <a:rPr lang="ja-JP" altLang="en-US" b="1" i="0" u="none" strike="noStrike">
                <a:solidFill>
                  <a:schemeClr val="bg1"/>
                </a:solidFill>
                <a:effectLst/>
                <a:latin typeface="+mn-ea"/>
              </a:rPr>
              <a:t>発症者していない滞在部屋の清掃手順</a:t>
            </a:r>
          </a:p>
        </p:txBody>
      </p:sp>
      <p:pic>
        <p:nvPicPr>
          <p:cNvPr id="18" name="図 17">
            <a:extLst>
              <a:ext uri="{FF2B5EF4-FFF2-40B4-BE49-F238E27FC236}">
                <a16:creationId xmlns:a16="http://schemas.microsoft.com/office/drawing/2014/main" id="{A6C23017-10E4-1040-B956-AA975752126D}"/>
              </a:ext>
            </a:extLst>
          </p:cNvPr>
          <p:cNvPicPr>
            <a:picLocks noChangeAspect="1"/>
          </p:cNvPicPr>
          <p:nvPr/>
        </p:nvPicPr>
        <p:blipFill>
          <a:blip r:embed="rId7"/>
          <a:stretch>
            <a:fillRect/>
          </a:stretch>
        </p:blipFill>
        <p:spPr>
          <a:xfrm>
            <a:off x="1784204" y="8532828"/>
            <a:ext cx="1372581" cy="1024603"/>
          </a:xfrm>
          <a:prstGeom prst="rect">
            <a:avLst/>
          </a:prstGeom>
        </p:spPr>
      </p:pic>
      <p:sp>
        <p:nvSpPr>
          <p:cNvPr id="3" name="スライド番号プレースホルダー 2">
            <a:extLst>
              <a:ext uri="{FF2B5EF4-FFF2-40B4-BE49-F238E27FC236}">
                <a16:creationId xmlns:a16="http://schemas.microsoft.com/office/drawing/2014/main" id="{60C8E811-32B8-9542-87F0-69BCAEA9B9A1}"/>
              </a:ext>
            </a:extLst>
          </p:cNvPr>
          <p:cNvSpPr>
            <a:spLocks noGrp="1"/>
          </p:cNvSpPr>
          <p:nvPr>
            <p:ph type="sldNum" sz="quarter" idx="12"/>
          </p:nvPr>
        </p:nvSpPr>
        <p:spPr/>
        <p:txBody>
          <a:bodyPr/>
          <a:lstStyle/>
          <a:p>
            <a:fld id="{D26F39CE-828E-974C-A2DD-8D56C23B278A}" type="slidenum">
              <a:rPr kumimoji="1" lang="ja-JP" altLang="en-US" smtClean="0"/>
              <a:t>24</a:t>
            </a:fld>
            <a:endParaRPr kumimoji="1" lang="ja-JP" altLang="en-US"/>
          </a:p>
        </p:txBody>
      </p:sp>
    </p:spTree>
    <p:extLst>
      <p:ext uri="{BB962C8B-B14F-4D97-AF65-F5344CB8AC3E}">
        <p14:creationId xmlns:p14="http://schemas.microsoft.com/office/powerpoint/2010/main" val="346430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4C374D-D19B-474C-9635-F260E51BAAD3}"/>
              </a:ext>
            </a:extLst>
          </p:cNvPr>
          <p:cNvSpPr/>
          <p:nvPr/>
        </p:nvSpPr>
        <p:spPr>
          <a:xfrm>
            <a:off x="516442" y="3755092"/>
            <a:ext cx="646331" cy="369332"/>
          </a:xfrm>
          <a:prstGeom prst="rect">
            <a:avLst/>
          </a:prstGeom>
        </p:spPr>
        <p:txBody>
          <a:bodyPr wrap="none">
            <a:spAutoFit/>
          </a:bodyPr>
          <a:lstStyle/>
          <a:p>
            <a:r>
              <a:rPr lang="ja-JP" altLang="en-US" b="1">
                <a:solidFill>
                  <a:srgbClr val="333333"/>
                </a:solidFill>
                <a:latin typeface="+mn-ea"/>
              </a:rPr>
              <a:t>換気</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2"/>
          <a:stretch>
            <a:fillRect/>
          </a:stretch>
        </p:blipFill>
        <p:spPr>
          <a:xfrm>
            <a:off x="516442" y="4124424"/>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4705343"/>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6682290"/>
            <a:ext cx="1338828" cy="369332"/>
          </a:xfrm>
          <a:prstGeom prst="rect">
            <a:avLst/>
          </a:prstGeom>
        </p:spPr>
        <p:txBody>
          <a:bodyPr wrap="none">
            <a:spAutoFit/>
          </a:bodyPr>
          <a:lstStyle/>
          <a:p>
            <a:r>
              <a:rPr lang="ja-JP" altLang="en-US" b="1" i="0" u="none" strike="noStrike">
                <a:solidFill>
                  <a:srgbClr val="333333"/>
                </a:solidFill>
                <a:effectLst/>
                <a:latin typeface="+mn-ea"/>
              </a:rPr>
              <a:t>部屋の消毒</a:t>
            </a:r>
          </a:p>
        </p:txBody>
      </p:sp>
      <p:sp>
        <p:nvSpPr>
          <p:cNvPr id="12" name="正方形/長方形 11">
            <a:extLst>
              <a:ext uri="{FF2B5EF4-FFF2-40B4-BE49-F238E27FC236}">
                <a16:creationId xmlns:a16="http://schemas.microsoft.com/office/drawing/2014/main" id="{25BDBE58-2F9C-254A-BAED-8A437A962A0B}"/>
              </a:ext>
            </a:extLst>
          </p:cNvPr>
          <p:cNvSpPr/>
          <p:nvPr/>
        </p:nvSpPr>
        <p:spPr>
          <a:xfrm>
            <a:off x="3830230" y="7051622"/>
            <a:ext cx="2706012" cy="923330"/>
          </a:xfrm>
          <a:prstGeom prst="rect">
            <a:avLst/>
          </a:prstGeom>
        </p:spPr>
        <p:txBody>
          <a:bodyPr wrap="square">
            <a:spAutoFit/>
          </a:bodyPr>
          <a:lstStyle/>
          <a:p>
            <a:r>
              <a:rPr lang="ja-JP" altLang="en-US"/>
              <a:t>噴霧器を使用しジア塩素溶液の入ったスプレーを噴霧します。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3185487"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発症者の滞在部屋の清掃手順</a:t>
            </a:r>
          </a:p>
        </p:txBody>
      </p:sp>
      <p:pic>
        <p:nvPicPr>
          <p:cNvPr id="2" name="図 1">
            <a:extLst>
              <a:ext uri="{FF2B5EF4-FFF2-40B4-BE49-F238E27FC236}">
                <a16:creationId xmlns:a16="http://schemas.microsoft.com/office/drawing/2014/main" id="{5512AF57-E253-B74C-BE5F-CF43ED7FA1D7}"/>
              </a:ext>
            </a:extLst>
          </p:cNvPr>
          <p:cNvPicPr>
            <a:picLocks noChangeAspect="1"/>
          </p:cNvPicPr>
          <p:nvPr/>
        </p:nvPicPr>
        <p:blipFill>
          <a:blip r:embed="rId3"/>
          <a:stretch>
            <a:fillRect/>
          </a:stretch>
        </p:blipFill>
        <p:spPr>
          <a:xfrm>
            <a:off x="420227" y="7086095"/>
            <a:ext cx="3251200" cy="2425700"/>
          </a:xfrm>
          <a:prstGeom prst="rect">
            <a:avLst/>
          </a:prstGeom>
        </p:spPr>
      </p:pic>
      <p:sp>
        <p:nvSpPr>
          <p:cNvPr id="18" name="正方形/長方形 17">
            <a:extLst>
              <a:ext uri="{FF2B5EF4-FFF2-40B4-BE49-F238E27FC236}">
                <a16:creationId xmlns:a16="http://schemas.microsoft.com/office/drawing/2014/main" id="{6342D9F6-ECFF-CC49-87F7-27787F32E06E}"/>
              </a:ext>
            </a:extLst>
          </p:cNvPr>
          <p:cNvSpPr/>
          <p:nvPr/>
        </p:nvSpPr>
        <p:spPr>
          <a:xfrm>
            <a:off x="2472427" y="3372611"/>
            <a:ext cx="4130674" cy="646331"/>
          </a:xfrm>
          <a:prstGeom prst="rect">
            <a:avLst/>
          </a:prstGeom>
        </p:spPr>
        <p:txBody>
          <a:bodyPr wrap="square">
            <a:spAutoFit/>
          </a:bodyPr>
          <a:lstStyle/>
          <a:p>
            <a:r>
              <a:rPr lang="ja-JP" altLang="en-US" b="1" i="0" u="none" strike="noStrike">
                <a:solidFill>
                  <a:srgbClr val="333333"/>
                </a:solidFill>
                <a:effectLst/>
                <a:latin typeface="+mn-ea"/>
              </a:rPr>
              <a:t>発症者退室後</a:t>
            </a:r>
            <a:r>
              <a:rPr lang="en-US" altLang="ja-JP" b="1" i="0" u="none" strike="noStrike" dirty="0">
                <a:solidFill>
                  <a:srgbClr val="333333"/>
                </a:solidFill>
                <a:effectLst/>
                <a:latin typeface="+mn-ea"/>
              </a:rPr>
              <a:t>3</a:t>
            </a:r>
            <a:r>
              <a:rPr lang="ja-JP" altLang="en-US" b="1" i="0" u="none" strike="noStrike">
                <a:solidFill>
                  <a:srgbClr val="333333"/>
                </a:solidFill>
                <a:effectLst/>
                <a:latin typeface="+mn-ea"/>
              </a:rPr>
              <a:t>日間</a:t>
            </a:r>
            <a:r>
              <a:rPr lang="ja-JP" altLang="en-US" b="1">
                <a:solidFill>
                  <a:srgbClr val="333333"/>
                </a:solidFill>
                <a:latin typeface="+mn-ea"/>
              </a:rPr>
              <a:t>、部屋に</a:t>
            </a:r>
            <a:r>
              <a:rPr lang="ja-JP" altLang="en-US" b="1" i="0" u="none" strike="noStrike">
                <a:solidFill>
                  <a:srgbClr val="333333"/>
                </a:solidFill>
                <a:effectLst/>
                <a:latin typeface="+mn-ea"/>
              </a:rPr>
              <a:t>立ち入らないで</a:t>
            </a:r>
            <a:r>
              <a:rPr lang="ja-JP" altLang="en-US" b="1">
                <a:solidFill>
                  <a:srgbClr val="333333"/>
                </a:solidFill>
                <a:latin typeface="+mn-ea"/>
              </a:rPr>
              <a:t>ください。</a:t>
            </a:r>
            <a:endParaRPr lang="ja-JP" altLang="en-US" b="1" i="0" u="none" strike="noStrike">
              <a:solidFill>
                <a:srgbClr val="333333"/>
              </a:solidFill>
              <a:effectLst/>
              <a:latin typeface="+mn-ea"/>
            </a:endParaRPr>
          </a:p>
        </p:txBody>
      </p:sp>
      <p:pic>
        <p:nvPicPr>
          <p:cNvPr id="4" name="図 3">
            <a:extLst>
              <a:ext uri="{FF2B5EF4-FFF2-40B4-BE49-F238E27FC236}">
                <a16:creationId xmlns:a16="http://schemas.microsoft.com/office/drawing/2014/main" id="{521296E1-FC45-954B-8971-EE3357DF297D}"/>
              </a:ext>
            </a:extLst>
          </p:cNvPr>
          <p:cNvPicPr>
            <a:picLocks noChangeAspect="1"/>
          </p:cNvPicPr>
          <p:nvPr/>
        </p:nvPicPr>
        <p:blipFill>
          <a:blip r:embed="rId4"/>
          <a:stretch>
            <a:fillRect/>
          </a:stretch>
        </p:blipFill>
        <p:spPr>
          <a:xfrm>
            <a:off x="651578" y="1611869"/>
            <a:ext cx="1638300" cy="1231900"/>
          </a:xfrm>
          <a:prstGeom prst="rect">
            <a:avLst/>
          </a:prstGeom>
        </p:spPr>
      </p:pic>
      <p:sp>
        <p:nvSpPr>
          <p:cNvPr id="19" name="正方形/長方形 18">
            <a:extLst>
              <a:ext uri="{FF2B5EF4-FFF2-40B4-BE49-F238E27FC236}">
                <a16:creationId xmlns:a16="http://schemas.microsoft.com/office/drawing/2014/main" id="{CB529E95-22FE-B247-855A-D01699CD6F8C}"/>
              </a:ext>
            </a:extLst>
          </p:cNvPr>
          <p:cNvSpPr/>
          <p:nvPr/>
        </p:nvSpPr>
        <p:spPr>
          <a:xfrm>
            <a:off x="516442" y="1254250"/>
            <a:ext cx="1338828" cy="369332"/>
          </a:xfrm>
          <a:prstGeom prst="rect">
            <a:avLst/>
          </a:prstGeom>
        </p:spPr>
        <p:txBody>
          <a:bodyPr wrap="none">
            <a:spAutoFit/>
          </a:bodyPr>
          <a:lstStyle/>
          <a:p>
            <a:r>
              <a:rPr lang="ja-JP" altLang="en-US" b="1">
                <a:solidFill>
                  <a:srgbClr val="333333"/>
                </a:solidFill>
                <a:latin typeface="+mn-ea"/>
              </a:rPr>
              <a:t>室外の消毒</a:t>
            </a:r>
            <a:endParaRPr lang="ja-JP" altLang="en-US" b="1" i="0" u="none" strike="noStrike">
              <a:solidFill>
                <a:srgbClr val="333333"/>
              </a:solidFill>
              <a:effectLst/>
              <a:latin typeface="+mn-ea"/>
            </a:endParaRPr>
          </a:p>
        </p:txBody>
      </p:sp>
      <p:sp>
        <p:nvSpPr>
          <p:cNvPr id="20" name="正方形/長方形 19">
            <a:extLst>
              <a:ext uri="{FF2B5EF4-FFF2-40B4-BE49-F238E27FC236}">
                <a16:creationId xmlns:a16="http://schemas.microsoft.com/office/drawing/2014/main" id="{BF3A13CA-2FE5-8645-A782-E8F1E356AE59}"/>
              </a:ext>
            </a:extLst>
          </p:cNvPr>
          <p:cNvSpPr/>
          <p:nvPr/>
        </p:nvSpPr>
        <p:spPr>
          <a:xfrm>
            <a:off x="516442" y="752948"/>
            <a:ext cx="1955985" cy="369332"/>
          </a:xfrm>
          <a:prstGeom prst="rect">
            <a:avLst/>
          </a:prstGeom>
          <a:solidFill>
            <a:srgbClr val="FF0000"/>
          </a:solidFill>
        </p:spPr>
        <p:txBody>
          <a:bodyPr wrap="square">
            <a:spAutoFit/>
          </a:bodyPr>
          <a:lstStyle/>
          <a:p>
            <a:r>
              <a:rPr lang="ja-JP" altLang="en-US" b="1" i="0" u="none" strike="noStrike">
                <a:solidFill>
                  <a:schemeClr val="bg1"/>
                </a:solidFill>
                <a:effectLst/>
                <a:latin typeface="+mn-ea"/>
              </a:rPr>
              <a:t>退出後即時実施</a:t>
            </a:r>
          </a:p>
        </p:txBody>
      </p:sp>
      <p:sp>
        <p:nvSpPr>
          <p:cNvPr id="21" name="正方形/長方形 20">
            <a:extLst>
              <a:ext uri="{FF2B5EF4-FFF2-40B4-BE49-F238E27FC236}">
                <a16:creationId xmlns:a16="http://schemas.microsoft.com/office/drawing/2014/main" id="{E8F8E125-FC1A-8142-A5CE-8F1158B4EF8C}"/>
              </a:ext>
            </a:extLst>
          </p:cNvPr>
          <p:cNvSpPr/>
          <p:nvPr/>
        </p:nvSpPr>
        <p:spPr>
          <a:xfrm>
            <a:off x="516442" y="3342399"/>
            <a:ext cx="1955985"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退出</a:t>
            </a:r>
            <a:r>
              <a:rPr lang="en-US" altLang="ja-JP" b="1" i="0" u="none" strike="noStrike" dirty="0">
                <a:solidFill>
                  <a:schemeClr val="bg1"/>
                </a:solidFill>
                <a:effectLst/>
                <a:latin typeface="+mn-ea"/>
              </a:rPr>
              <a:t>3</a:t>
            </a:r>
            <a:r>
              <a:rPr lang="ja-JP" altLang="en-US" b="1" i="0" u="none" strike="noStrike">
                <a:solidFill>
                  <a:schemeClr val="bg1"/>
                </a:solidFill>
                <a:effectLst/>
                <a:latin typeface="+mn-ea"/>
              </a:rPr>
              <a:t>日後に実施</a:t>
            </a:r>
          </a:p>
        </p:txBody>
      </p:sp>
      <p:sp>
        <p:nvSpPr>
          <p:cNvPr id="22" name="正方形/長方形 21">
            <a:extLst>
              <a:ext uri="{FF2B5EF4-FFF2-40B4-BE49-F238E27FC236}">
                <a16:creationId xmlns:a16="http://schemas.microsoft.com/office/drawing/2014/main" id="{26579E80-3ED3-AB4F-AC5B-1F2700840056}"/>
              </a:ext>
            </a:extLst>
          </p:cNvPr>
          <p:cNvSpPr/>
          <p:nvPr/>
        </p:nvSpPr>
        <p:spPr>
          <a:xfrm>
            <a:off x="2794449" y="1489155"/>
            <a:ext cx="3183442" cy="1477328"/>
          </a:xfrm>
          <a:prstGeom prst="rect">
            <a:avLst/>
          </a:prstGeom>
        </p:spPr>
        <p:txBody>
          <a:bodyPr wrap="square">
            <a:spAutoFit/>
          </a:bodyPr>
          <a:lstStyle/>
          <a:p>
            <a:r>
              <a:rPr lang="en-US" altLang="ja-JP" dirty="0" err="1">
                <a:solidFill>
                  <a:srgbClr val="FF0000"/>
                </a:solidFill>
              </a:rPr>
              <a:t>ClassV</a:t>
            </a:r>
            <a:r>
              <a:rPr lang="ja-JP" altLang="en-US">
                <a:solidFill>
                  <a:srgbClr val="FF0000"/>
                </a:solidFill>
              </a:rPr>
              <a:t> ゾーン</a:t>
            </a:r>
            <a:r>
              <a:rPr lang="ja-JP" altLang="en-US"/>
              <a:t>の消毒</a:t>
            </a:r>
            <a:endParaRPr lang="en-US" altLang="ja-JP" dirty="0"/>
          </a:p>
          <a:p>
            <a:r>
              <a:rPr lang="ja-JP" altLang="en-US"/>
              <a:t>　・ドアの室外部分の消毒</a:t>
            </a:r>
            <a:endParaRPr lang="en-US" altLang="ja-JP" dirty="0"/>
          </a:p>
          <a:p>
            <a:r>
              <a:rPr lang="ja-JP" altLang="en-US"/>
              <a:t>　・指定入り口</a:t>
            </a:r>
            <a:endParaRPr lang="en-US" altLang="ja-JP" dirty="0"/>
          </a:p>
          <a:p>
            <a:r>
              <a:rPr lang="ja-JP" altLang="en-US"/>
              <a:t>　・エレベーター</a:t>
            </a:r>
            <a:endParaRPr lang="en-US" altLang="ja-JP" dirty="0"/>
          </a:p>
          <a:p>
            <a:r>
              <a:rPr lang="ja-JP" altLang="en-US"/>
              <a:t>　・通路</a:t>
            </a:r>
            <a:endParaRPr lang="en-US" altLang="ja-JP" dirty="0"/>
          </a:p>
        </p:txBody>
      </p:sp>
      <p:sp>
        <p:nvSpPr>
          <p:cNvPr id="9" name="スライド番号プレースホルダー 8">
            <a:extLst>
              <a:ext uri="{FF2B5EF4-FFF2-40B4-BE49-F238E27FC236}">
                <a16:creationId xmlns:a16="http://schemas.microsoft.com/office/drawing/2014/main" id="{EB786E8A-8ED7-7843-924A-C2E89093DE94}"/>
              </a:ext>
            </a:extLst>
          </p:cNvPr>
          <p:cNvSpPr>
            <a:spLocks noGrp="1"/>
          </p:cNvSpPr>
          <p:nvPr>
            <p:ph type="sldNum" sz="quarter" idx="12"/>
          </p:nvPr>
        </p:nvSpPr>
        <p:spPr/>
        <p:txBody>
          <a:bodyPr/>
          <a:lstStyle/>
          <a:p>
            <a:fld id="{D26F39CE-828E-974C-A2DD-8D56C23B278A}" type="slidenum">
              <a:rPr kumimoji="1" lang="ja-JP" altLang="en-US" smtClean="0"/>
              <a:t>25</a:t>
            </a:fld>
            <a:endParaRPr kumimoji="1" lang="ja-JP" altLang="en-US"/>
          </a:p>
        </p:txBody>
      </p:sp>
    </p:spTree>
    <p:extLst>
      <p:ext uri="{BB962C8B-B14F-4D97-AF65-F5344CB8AC3E}">
        <p14:creationId xmlns:p14="http://schemas.microsoft.com/office/powerpoint/2010/main" val="164502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813602-7BA9-9444-BD7E-FC9CCD4822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2749" y="1191163"/>
            <a:ext cx="4552694" cy="3414520"/>
          </a:xfrm>
          <a:prstGeom prst="rect">
            <a:avLst/>
          </a:prstGeom>
        </p:spPr>
      </p:pic>
      <p:sp>
        <p:nvSpPr>
          <p:cNvPr id="6" name="正方形/長方形 5">
            <a:extLst>
              <a:ext uri="{FF2B5EF4-FFF2-40B4-BE49-F238E27FC236}">
                <a16:creationId xmlns:a16="http://schemas.microsoft.com/office/drawing/2014/main" id="{8672C538-DACE-8048-8627-E4398BACD72C}"/>
              </a:ext>
            </a:extLst>
          </p:cNvPr>
          <p:cNvSpPr/>
          <p:nvPr/>
        </p:nvSpPr>
        <p:spPr>
          <a:xfrm>
            <a:off x="281953" y="1425583"/>
            <a:ext cx="454504" cy="369332"/>
          </a:xfrm>
          <a:prstGeom prst="rect">
            <a:avLst/>
          </a:prstGeom>
        </p:spPr>
        <p:txBody>
          <a:bodyPr wrap="square">
            <a:spAutoFit/>
          </a:bodyPr>
          <a:lstStyle/>
          <a:p>
            <a:pPr algn="ctr"/>
            <a:r>
              <a:rPr lang="ja-JP" altLang="en-US"/>
              <a:t>壁</a:t>
            </a:r>
          </a:p>
        </p:txBody>
      </p:sp>
      <p:cxnSp>
        <p:nvCxnSpPr>
          <p:cNvPr id="8" name="直線矢印コネクタ 7">
            <a:extLst>
              <a:ext uri="{FF2B5EF4-FFF2-40B4-BE49-F238E27FC236}">
                <a16:creationId xmlns:a16="http://schemas.microsoft.com/office/drawing/2014/main" id="{E33A0539-BD95-DD4A-BFC6-13653C6A8FD9}"/>
              </a:ext>
            </a:extLst>
          </p:cNvPr>
          <p:cNvCxnSpPr>
            <a:stCxn id="6" idx="3"/>
          </p:cNvCxnSpPr>
          <p:nvPr/>
        </p:nvCxnSpPr>
        <p:spPr>
          <a:xfrm>
            <a:off x="736457" y="1610249"/>
            <a:ext cx="975612" cy="40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E2125EC2-CD7A-6E4E-A6B7-BACE36EBAA48}"/>
              </a:ext>
            </a:extLst>
          </p:cNvPr>
          <p:cNvSpPr/>
          <p:nvPr/>
        </p:nvSpPr>
        <p:spPr>
          <a:xfrm>
            <a:off x="2320416" y="4953794"/>
            <a:ext cx="454504" cy="369332"/>
          </a:xfrm>
          <a:prstGeom prst="rect">
            <a:avLst/>
          </a:prstGeom>
        </p:spPr>
        <p:txBody>
          <a:bodyPr wrap="square">
            <a:spAutoFit/>
          </a:bodyPr>
          <a:lstStyle/>
          <a:p>
            <a:pPr algn="ctr"/>
            <a:r>
              <a:rPr lang="ja-JP" altLang="en-US"/>
              <a:t>床</a:t>
            </a:r>
          </a:p>
        </p:txBody>
      </p:sp>
      <p:cxnSp>
        <p:nvCxnSpPr>
          <p:cNvPr id="10" name="直線矢印コネクタ 9">
            <a:extLst>
              <a:ext uri="{FF2B5EF4-FFF2-40B4-BE49-F238E27FC236}">
                <a16:creationId xmlns:a16="http://schemas.microsoft.com/office/drawing/2014/main" id="{4853A300-DC5D-764A-8853-1E0B106EEF86}"/>
              </a:ext>
            </a:extLst>
          </p:cNvPr>
          <p:cNvCxnSpPr>
            <a:cxnSpLocks/>
            <a:stCxn id="9" idx="0"/>
          </p:cNvCxnSpPr>
          <p:nvPr/>
        </p:nvCxnSpPr>
        <p:spPr>
          <a:xfrm flipV="1">
            <a:off x="2547668"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93FC3216-580C-914A-A6B4-92BFB4B43387}"/>
              </a:ext>
            </a:extLst>
          </p:cNvPr>
          <p:cNvSpPr/>
          <p:nvPr/>
        </p:nvSpPr>
        <p:spPr>
          <a:xfrm>
            <a:off x="3954663" y="4953794"/>
            <a:ext cx="454504" cy="369332"/>
          </a:xfrm>
          <a:prstGeom prst="rect">
            <a:avLst/>
          </a:prstGeom>
        </p:spPr>
        <p:txBody>
          <a:bodyPr wrap="square">
            <a:spAutoFit/>
          </a:bodyPr>
          <a:lstStyle/>
          <a:p>
            <a:pPr algn="ctr"/>
            <a:r>
              <a:rPr lang="ja-JP" altLang="en-US"/>
              <a:t>机</a:t>
            </a:r>
          </a:p>
        </p:txBody>
      </p:sp>
      <p:cxnSp>
        <p:nvCxnSpPr>
          <p:cNvPr id="14" name="直線矢印コネクタ 13">
            <a:extLst>
              <a:ext uri="{FF2B5EF4-FFF2-40B4-BE49-F238E27FC236}">
                <a16:creationId xmlns:a16="http://schemas.microsoft.com/office/drawing/2014/main" id="{C08C2AB6-E8BF-E64B-BBE6-239CE1D882BB}"/>
              </a:ext>
            </a:extLst>
          </p:cNvPr>
          <p:cNvCxnSpPr>
            <a:cxnSpLocks/>
            <a:stCxn id="13" idx="0"/>
          </p:cNvCxnSpPr>
          <p:nvPr/>
        </p:nvCxnSpPr>
        <p:spPr>
          <a:xfrm flipV="1">
            <a:off x="4181915"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6520740-8052-624E-A7E5-9A88C5234595}"/>
              </a:ext>
            </a:extLst>
          </p:cNvPr>
          <p:cNvSpPr/>
          <p:nvPr/>
        </p:nvSpPr>
        <p:spPr>
          <a:xfrm>
            <a:off x="3254271" y="4953794"/>
            <a:ext cx="454504" cy="646331"/>
          </a:xfrm>
          <a:prstGeom prst="rect">
            <a:avLst/>
          </a:prstGeom>
        </p:spPr>
        <p:txBody>
          <a:bodyPr wrap="square">
            <a:spAutoFit/>
          </a:bodyPr>
          <a:lstStyle/>
          <a:p>
            <a:pPr algn="ctr"/>
            <a:r>
              <a:rPr lang="ja-JP" altLang="en-US"/>
              <a:t>椅子</a:t>
            </a:r>
          </a:p>
        </p:txBody>
      </p:sp>
      <p:cxnSp>
        <p:nvCxnSpPr>
          <p:cNvPr id="16" name="直線矢印コネクタ 15">
            <a:extLst>
              <a:ext uri="{FF2B5EF4-FFF2-40B4-BE49-F238E27FC236}">
                <a16:creationId xmlns:a16="http://schemas.microsoft.com/office/drawing/2014/main" id="{137BC2D4-6C3E-4C4A-87A8-462989749203}"/>
              </a:ext>
            </a:extLst>
          </p:cNvPr>
          <p:cNvCxnSpPr>
            <a:cxnSpLocks/>
            <a:stCxn id="15" idx="0"/>
          </p:cNvCxnSpPr>
          <p:nvPr/>
        </p:nvCxnSpPr>
        <p:spPr>
          <a:xfrm flipV="1">
            <a:off x="3481523"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7F32279-1393-F842-B255-6E8EEC75859A}"/>
              </a:ext>
            </a:extLst>
          </p:cNvPr>
          <p:cNvSpPr/>
          <p:nvPr/>
        </p:nvSpPr>
        <p:spPr>
          <a:xfrm>
            <a:off x="4580229" y="407780"/>
            <a:ext cx="738664" cy="1191163"/>
          </a:xfrm>
          <a:prstGeom prst="rect">
            <a:avLst/>
          </a:prstGeom>
        </p:spPr>
        <p:txBody>
          <a:bodyPr vert="eaVert" wrap="square">
            <a:spAutoFit/>
          </a:bodyPr>
          <a:lstStyle/>
          <a:p>
            <a:r>
              <a:rPr lang="ja-JP" altLang="en-US"/>
              <a:t>テレビ</a:t>
            </a:r>
            <a:endParaRPr lang="en-US" altLang="ja-JP" dirty="0"/>
          </a:p>
          <a:p>
            <a:r>
              <a:rPr lang="ja-JP" altLang="en-US"/>
              <a:t>リモコン</a:t>
            </a:r>
          </a:p>
        </p:txBody>
      </p:sp>
      <p:cxnSp>
        <p:nvCxnSpPr>
          <p:cNvPr id="18" name="直線矢印コネクタ 17">
            <a:extLst>
              <a:ext uri="{FF2B5EF4-FFF2-40B4-BE49-F238E27FC236}">
                <a16:creationId xmlns:a16="http://schemas.microsoft.com/office/drawing/2014/main" id="{CB57D31C-B562-8C4A-B8A7-1820A9934F18}"/>
              </a:ext>
            </a:extLst>
          </p:cNvPr>
          <p:cNvCxnSpPr>
            <a:cxnSpLocks/>
          </p:cNvCxnSpPr>
          <p:nvPr/>
        </p:nvCxnSpPr>
        <p:spPr>
          <a:xfrm>
            <a:off x="4922196" y="1419457"/>
            <a:ext cx="175098" cy="178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658A136-FFEC-5943-8257-842F0628D150}"/>
              </a:ext>
            </a:extLst>
          </p:cNvPr>
          <p:cNvSpPr/>
          <p:nvPr/>
        </p:nvSpPr>
        <p:spPr>
          <a:xfrm>
            <a:off x="5484472" y="4953794"/>
            <a:ext cx="461665" cy="1266175"/>
          </a:xfrm>
          <a:prstGeom prst="rect">
            <a:avLst/>
          </a:prstGeom>
        </p:spPr>
        <p:txBody>
          <a:bodyPr vert="eaVert" wrap="square">
            <a:spAutoFit/>
          </a:bodyPr>
          <a:lstStyle/>
          <a:p>
            <a:r>
              <a:rPr lang="ja-JP" altLang="en-US"/>
              <a:t>鏡</a:t>
            </a:r>
          </a:p>
        </p:txBody>
      </p:sp>
      <p:cxnSp>
        <p:nvCxnSpPr>
          <p:cNvPr id="22" name="直線矢印コネクタ 21">
            <a:extLst>
              <a:ext uri="{FF2B5EF4-FFF2-40B4-BE49-F238E27FC236}">
                <a16:creationId xmlns:a16="http://schemas.microsoft.com/office/drawing/2014/main" id="{90DF9C77-60FA-3847-93D0-2DDDA95439D6}"/>
              </a:ext>
            </a:extLst>
          </p:cNvPr>
          <p:cNvCxnSpPr>
            <a:cxnSpLocks/>
            <a:stCxn id="21" idx="0"/>
          </p:cNvCxnSpPr>
          <p:nvPr/>
        </p:nvCxnSpPr>
        <p:spPr>
          <a:xfrm flipV="1">
            <a:off x="5715305" y="3035706"/>
            <a:ext cx="12748" cy="191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E1A13D-EC37-664C-B15A-64A4C7A3119B}"/>
              </a:ext>
            </a:extLst>
          </p:cNvPr>
          <p:cNvSpPr/>
          <p:nvPr/>
        </p:nvSpPr>
        <p:spPr>
          <a:xfrm>
            <a:off x="2733323" y="568766"/>
            <a:ext cx="1388359" cy="369332"/>
          </a:xfrm>
          <a:prstGeom prst="rect">
            <a:avLst/>
          </a:prstGeom>
        </p:spPr>
        <p:txBody>
          <a:bodyPr wrap="square">
            <a:spAutoFit/>
          </a:bodyPr>
          <a:lstStyle/>
          <a:p>
            <a:pPr algn="ctr"/>
            <a:r>
              <a:rPr lang="ja-JP" altLang="en-US"/>
              <a:t>カーテン</a:t>
            </a:r>
          </a:p>
        </p:txBody>
      </p:sp>
      <p:cxnSp>
        <p:nvCxnSpPr>
          <p:cNvPr id="24" name="直線矢印コネクタ 23">
            <a:extLst>
              <a:ext uri="{FF2B5EF4-FFF2-40B4-BE49-F238E27FC236}">
                <a16:creationId xmlns:a16="http://schemas.microsoft.com/office/drawing/2014/main" id="{2E8C5EA8-FCF6-E045-A9A3-F63928B73BA4}"/>
              </a:ext>
            </a:extLst>
          </p:cNvPr>
          <p:cNvCxnSpPr>
            <a:cxnSpLocks/>
            <a:stCxn id="23" idx="2"/>
          </p:cNvCxnSpPr>
          <p:nvPr/>
        </p:nvCxnSpPr>
        <p:spPr>
          <a:xfrm>
            <a:off x="3427503" y="938098"/>
            <a:ext cx="694180" cy="148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2ECC6A87-1861-7344-8D9E-345247A60867}"/>
              </a:ext>
            </a:extLst>
          </p:cNvPr>
          <p:cNvSpPr/>
          <p:nvPr/>
        </p:nvSpPr>
        <p:spPr>
          <a:xfrm>
            <a:off x="2046174" y="568766"/>
            <a:ext cx="694180" cy="369332"/>
          </a:xfrm>
          <a:prstGeom prst="rect">
            <a:avLst/>
          </a:prstGeom>
        </p:spPr>
        <p:txBody>
          <a:bodyPr wrap="square">
            <a:spAutoFit/>
          </a:bodyPr>
          <a:lstStyle/>
          <a:p>
            <a:pPr algn="ctr"/>
            <a:r>
              <a:rPr lang="ja-JP" altLang="en-US"/>
              <a:t>枕</a:t>
            </a:r>
          </a:p>
        </p:txBody>
      </p:sp>
      <p:cxnSp>
        <p:nvCxnSpPr>
          <p:cNvPr id="29" name="直線矢印コネクタ 28">
            <a:extLst>
              <a:ext uri="{FF2B5EF4-FFF2-40B4-BE49-F238E27FC236}">
                <a16:creationId xmlns:a16="http://schemas.microsoft.com/office/drawing/2014/main" id="{ACC4530F-3504-0941-8375-098F516BFF0F}"/>
              </a:ext>
            </a:extLst>
          </p:cNvPr>
          <p:cNvCxnSpPr>
            <a:cxnSpLocks/>
            <a:stCxn id="28" idx="2"/>
          </p:cNvCxnSpPr>
          <p:nvPr/>
        </p:nvCxnSpPr>
        <p:spPr>
          <a:xfrm>
            <a:off x="2393264"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C73F8B-BB44-5945-9C29-6B6319B5AEF0}"/>
              </a:ext>
            </a:extLst>
          </p:cNvPr>
          <p:cNvCxnSpPr>
            <a:cxnSpLocks/>
          </p:cNvCxnSpPr>
          <p:nvPr/>
        </p:nvCxnSpPr>
        <p:spPr>
          <a:xfrm>
            <a:off x="1712328"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67E4A8E2-B4EA-194F-80DC-F17B35401D78}"/>
              </a:ext>
            </a:extLst>
          </p:cNvPr>
          <p:cNvSpPr/>
          <p:nvPr/>
        </p:nvSpPr>
        <p:spPr>
          <a:xfrm>
            <a:off x="1364979" y="568766"/>
            <a:ext cx="694180" cy="369332"/>
          </a:xfrm>
          <a:prstGeom prst="rect">
            <a:avLst/>
          </a:prstGeom>
        </p:spPr>
        <p:txBody>
          <a:bodyPr wrap="square">
            <a:spAutoFit/>
          </a:bodyPr>
          <a:lstStyle/>
          <a:p>
            <a:pPr algn="ctr"/>
            <a:r>
              <a:rPr lang="ja-JP" altLang="en-US"/>
              <a:t>布団</a:t>
            </a:r>
          </a:p>
        </p:txBody>
      </p:sp>
      <p:pic>
        <p:nvPicPr>
          <p:cNvPr id="36" name="図 35">
            <a:extLst>
              <a:ext uri="{FF2B5EF4-FFF2-40B4-BE49-F238E27FC236}">
                <a16:creationId xmlns:a16="http://schemas.microsoft.com/office/drawing/2014/main" id="{D1C65A66-9665-7D44-A121-19C311B1AC92}"/>
              </a:ext>
            </a:extLst>
          </p:cNvPr>
          <p:cNvPicPr>
            <a:picLocks noChangeAspect="1"/>
          </p:cNvPicPr>
          <p:nvPr/>
        </p:nvPicPr>
        <p:blipFill>
          <a:blip r:embed="rId3"/>
          <a:stretch>
            <a:fillRect/>
          </a:stretch>
        </p:blipFill>
        <p:spPr>
          <a:xfrm>
            <a:off x="1056429" y="6433230"/>
            <a:ext cx="4395684" cy="3276783"/>
          </a:xfrm>
          <a:prstGeom prst="rect">
            <a:avLst/>
          </a:prstGeom>
        </p:spPr>
      </p:pic>
      <p:sp>
        <p:nvSpPr>
          <p:cNvPr id="40" name="正方形/長方形 39">
            <a:extLst>
              <a:ext uri="{FF2B5EF4-FFF2-40B4-BE49-F238E27FC236}">
                <a16:creationId xmlns:a16="http://schemas.microsoft.com/office/drawing/2014/main" id="{83BE75D2-1956-F348-8BBA-FBCDCB43608A}"/>
              </a:ext>
            </a:extLst>
          </p:cNvPr>
          <p:cNvSpPr/>
          <p:nvPr/>
        </p:nvSpPr>
        <p:spPr>
          <a:xfrm>
            <a:off x="661419" y="5816393"/>
            <a:ext cx="1221031" cy="369332"/>
          </a:xfrm>
          <a:prstGeom prst="rect">
            <a:avLst/>
          </a:prstGeom>
        </p:spPr>
        <p:txBody>
          <a:bodyPr wrap="square">
            <a:spAutoFit/>
          </a:bodyPr>
          <a:lstStyle/>
          <a:p>
            <a:pPr algn="ctr"/>
            <a:r>
              <a:rPr lang="ja-JP" altLang="en-US"/>
              <a:t>スイッチ</a:t>
            </a:r>
          </a:p>
        </p:txBody>
      </p:sp>
      <p:cxnSp>
        <p:nvCxnSpPr>
          <p:cNvPr id="41" name="直線矢印コネクタ 40">
            <a:extLst>
              <a:ext uri="{FF2B5EF4-FFF2-40B4-BE49-F238E27FC236}">
                <a16:creationId xmlns:a16="http://schemas.microsoft.com/office/drawing/2014/main" id="{158C0D62-6AAC-7248-A764-47E4B25EF243}"/>
              </a:ext>
            </a:extLst>
          </p:cNvPr>
          <p:cNvCxnSpPr>
            <a:cxnSpLocks/>
            <a:stCxn id="40" idx="2"/>
          </p:cNvCxnSpPr>
          <p:nvPr/>
        </p:nvCxnSpPr>
        <p:spPr>
          <a:xfrm>
            <a:off x="1271935" y="6185725"/>
            <a:ext cx="1905123" cy="183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2D25B595-8A52-5642-9877-E36E44E85A02}"/>
              </a:ext>
            </a:extLst>
          </p:cNvPr>
          <p:cNvSpPr/>
          <p:nvPr/>
        </p:nvSpPr>
        <p:spPr>
          <a:xfrm>
            <a:off x="2757939" y="5816393"/>
            <a:ext cx="564205" cy="369332"/>
          </a:xfrm>
          <a:prstGeom prst="rect">
            <a:avLst/>
          </a:prstGeom>
        </p:spPr>
        <p:txBody>
          <a:bodyPr wrap="square">
            <a:spAutoFit/>
          </a:bodyPr>
          <a:lstStyle/>
          <a:p>
            <a:pPr algn="ctr"/>
            <a:r>
              <a:rPr lang="ja-JP" altLang="en-US"/>
              <a:t>扉</a:t>
            </a:r>
          </a:p>
        </p:txBody>
      </p:sp>
      <p:cxnSp>
        <p:nvCxnSpPr>
          <p:cNvPr id="46" name="直線矢印コネクタ 45">
            <a:extLst>
              <a:ext uri="{FF2B5EF4-FFF2-40B4-BE49-F238E27FC236}">
                <a16:creationId xmlns:a16="http://schemas.microsoft.com/office/drawing/2014/main" id="{F91C0234-71C3-244C-B39B-E59E8E4F7338}"/>
              </a:ext>
            </a:extLst>
          </p:cNvPr>
          <p:cNvCxnSpPr>
            <a:cxnSpLocks/>
            <a:stCxn id="45" idx="2"/>
          </p:cNvCxnSpPr>
          <p:nvPr/>
        </p:nvCxnSpPr>
        <p:spPr>
          <a:xfrm>
            <a:off x="3040042" y="6185725"/>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AD5CBFB-BD27-CD44-8534-EB5DD689266D}"/>
              </a:ext>
            </a:extLst>
          </p:cNvPr>
          <p:cNvCxnSpPr>
            <a:cxnSpLocks/>
            <a:stCxn id="51" idx="2"/>
          </p:cNvCxnSpPr>
          <p:nvPr/>
        </p:nvCxnSpPr>
        <p:spPr>
          <a:xfrm>
            <a:off x="4430348" y="6185725"/>
            <a:ext cx="1000162"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FD138477-0688-A74E-89BA-A82A772154C3}"/>
              </a:ext>
            </a:extLst>
          </p:cNvPr>
          <p:cNvSpPr/>
          <p:nvPr/>
        </p:nvSpPr>
        <p:spPr>
          <a:xfrm>
            <a:off x="3477786" y="5816393"/>
            <a:ext cx="1905123" cy="369332"/>
          </a:xfrm>
          <a:prstGeom prst="rect">
            <a:avLst/>
          </a:prstGeom>
        </p:spPr>
        <p:txBody>
          <a:bodyPr wrap="square">
            <a:spAutoFit/>
          </a:bodyPr>
          <a:lstStyle/>
          <a:p>
            <a:pPr algn="ctr"/>
            <a:r>
              <a:rPr lang="ja-JP" altLang="en-US"/>
              <a:t>クローゼット</a:t>
            </a:r>
          </a:p>
        </p:txBody>
      </p:sp>
      <p:cxnSp>
        <p:nvCxnSpPr>
          <p:cNvPr id="53" name="直線矢印コネクタ 52">
            <a:extLst>
              <a:ext uri="{FF2B5EF4-FFF2-40B4-BE49-F238E27FC236}">
                <a16:creationId xmlns:a16="http://schemas.microsoft.com/office/drawing/2014/main" id="{763EC0F5-4287-B049-B8DB-C4BA62F495D7}"/>
              </a:ext>
            </a:extLst>
          </p:cNvPr>
          <p:cNvCxnSpPr>
            <a:cxnSpLocks/>
            <a:stCxn id="54" idx="2"/>
          </p:cNvCxnSpPr>
          <p:nvPr/>
        </p:nvCxnSpPr>
        <p:spPr>
          <a:xfrm flipH="1">
            <a:off x="5338616" y="7594140"/>
            <a:ext cx="830772" cy="89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1607DFFE-60FE-A049-A686-8A7FBB500830}"/>
              </a:ext>
            </a:extLst>
          </p:cNvPr>
          <p:cNvSpPr/>
          <p:nvPr/>
        </p:nvSpPr>
        <p:spPr>
          <a:xfrm>
            <a:off x="5746415" y="7217176"/>
            <a:ext cx="845946" cy="376964"/>
          </a:xfrm>
          <a:prstGeom prst="rect">
            <a:avLst/>
          </a:prstGeom>
        </p:spPr>
        <p:txBody>
          <a:bodyPr wrap="square">
            <a:spAutoFit/>
          </a:bodyPr>
          <a:lstStyle/>
          <a:p>
            <a:pPr algn="ctr"/>
            <a:r>
              <a:rPr lang="ja-JP" altLang="en-US"/>
              <a:t>備品</a:t>
            </a:r>
          </a:p>
        </p:txBody>
      </p:sp>
      <p:sp>
        <p:nvSpPr>
          <p:cNvPr id="57" name="正方形/長方形 56">
            <a:extLst>
              <a:ext uri="{FF2B5EF4-FFF2-40B4-BE49-F238E27FC236}">
                <a16:creationId xmlns:a16="http://schemas.microsoft.com/office/drawing/2014/main" id="{CED6063B-C4C2-694C-A4EF-7C4CB815C1B1}"/>
              </a:ext>
            </a:extLst>
          </p:cNvPr>
          <p:cNvSpPr/>
          <p:nvPr/>
        </p:nvSpPr>
        <p:spPr>
          <a:xfrm>
            <a:off x="2018637" y="5816393"/>
            <a:ext cx="714686" cy="369332"/>
          </a:xfrm>
          <a:prstGeom prst="rect">
            <a:avLst/>
          </a:prstGeom>
        </p:spPr>
        <p:txBody>
          <a:bodyPr wrap="square">
            <a:spAutoFit/>
          </a:bodyPr>
          <a:lstStyle/>
          <a:p>
            <a:pPr algn="ctr"/>
            <a:r>
              <a:rPr lang="ja-JP" altLang="en-US"/>
              <a:t>電話</a:t>
            </a:r>
          </a:p>
        </p:txBody>
      </p:sp>
      <p:cxnSp>
        <p:nvCxnSpPr>
          <p:cNvPr id="58" name="直線矢印コネクタ 57">
            <a:extLst>
              <a:ext uri="{FF2B5EF4-FFF2-40B4-BE49-F238E27FC236}">
                <a16:creationId xmlns:a16="http://schemas.microsoft.com/office/drawing/2014/main" id="{1472954D-0E87-1046-9718-47AD5BD63861}"/>
              </a:ext>
            </a:extLst>
          </p:cNvPr>
          <p:cNvCxnSpPr>
            <a:cxnSpLocks/>
          </p:cNvCxnSpPr>
          <p:nvPr/>
        </p:nvCxnSpPr>
        <p:spPr>
          <a:xfrm>
            <a:off x="2320196" y="6185725"/>
            <a:ext cx="1012504" cy="165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2C71097-3809-814C-A49E-F36D0F623190}"/>
              </a:ext>
            </a:extLst>
          </p:cNvPr>
          <p:cNvSpPr/>
          <p:nvPr/>
        </p:nvSpPr>
        <p:spPr>
          <a:xfrm>
            <a:off x="516442" y="107101"/>
            <a:ext cx="1800493" cy="369332"/>
          </a:xfrm>
          <a:prstGeom prst="rect">
            <a:avLst/>
          </a:prstGeom>
        </p:spPr>
        <p:txBody>
          <a:bodyPr wrap="none">
            <a:spAutoFit/>
          </a:bodyPr>
          <a:lstStyle/>
          <a:p>
            <a:r>
              <a:rPr lang="ja-JP" altLang="en-US" b="1">
                <a:latin typeface="+mn-ea"/>
              </a:rPr>
              <a:t>清拭対象：室内</a:t>
            </a:r>
            <a:endParaRPr lang="ja-JP" altLang="en-US" b="1" i="0" u="none" strike="noStrike">
              <a:solidFill>
                <a:srgbClr val="333333"/>
              </a:solidFill>
              <a:effectLst/>
              <a:latin typeface="+mn-ea"/>
            </a:endParaRPr>
          </a:p>
        </p:txBody>
      </p:sp>
      <p:sp>
        <p:nvSpPr>
          <p:cNvPr id="2" name="スライド番号プレースホルダー 1">
            <a:extLst>
              <a:ext uri="{FF2B5EF4-FFF2-40B4-BE49-F238E27FC236}">
                <a16:creationId xmlns:a16="http://schemas.microsoft.com/office/drawing/2014/main" id="{B281B5E1-BC2F-654F-9175-A0F80E4A7F2A}"/>
              </a:ext>
            </a:extLst>
          </p:cNvPr>
          <p:cNvSpPr>
            <a:spLocks noGrp="1"/>
          </p:cNvSpPr>
          <p:nvPr>
            <p:ph type="sldNum" sz="quarter" idx="12"/>
          </p:nvPr>
        </p:nvSpPr>
        <p:spPr/>
        <p:txBody>
          <a:bodyPr/>
          <a:lstStyle/>
          <a:p>
            <a:fld id="{D26F39CE-828E-974C-A2DD-8D56C23B278A}" type="slidenum">
              <a:rPr kumimoji="1" lang="ja-JP" altLang="en-US" smtClean="0"/>
              <a:t>26</a:t>
            </a:fld>
            <a:endParaRPr kumimoji="1" lang="ja-JP" altLang="en-US"/>
          </a:p>
        </p:txBody>
      </p:sp>
    </p:spTree>
    <p:extLst>
      <p:ext uri="{BB962C8B-B14F-4D97-AF65-F5344CB8AC3E}">
        <p14:creationId xmlns:p14="http://schemas.microsoft.com/office/powerpoint/2010/main" val="75205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5BE74E9-8D60-DB4C-923C-675C1C88AC07}"/>
              </a:ext>
            </a:extLst>
          </p:cNvPr>
          <p:cNvPicPr>
            <a:picLocks noChangeAspect="1"/>
          </p:cNvPicPr>
          <p:nvPr/>
        </p:nvPicPr>
        <p:blipFill>
          <a:blip r:embed="rId2"/>
          <a:stretch>
            <a:fillRect/>
          </a:stretch>
        </p:blipFill>
        <p:spPr>
          <a:xfrm>
            <a:off x="635270" y="1440218"/>
            <a:ext cx="5026227" cy="3175000"/>
          </a:xfrm>
          <a:prstGeom prst="rect">
            <a:avLst/>
          </a:prstGeom>
        </p:spPr>
      </p:pic>
      <p:sp>
        <p:nvSpPr>
          <p:cNvPr id="6" name="正方形/長方形 5">
            <a:extLst>
              <a:ext uri="{FF2B5EF4-FFF2-40B4-BE49-F238E27FC236}">
                <a16:creationId xmlns:a16="http://schemas.microsoft.com/office/drawing/2014/main" id="{64CD850F-2C55-464E-B336-240BC07EC6DB}"/>
              </a:ext>
            </a:extLst>
          </p:cNvPr>
          <p:cNvSpPr/>
          <p:nvPr/>
        </p:nvSpPr>
        <p:spPr>
          <a:xfrm>
            <a:off x="291788" y="699644"/>
            <a:ext cx="1221031" cy="369332"/>
          </a:xfrm>
          <a:prstGeom prst="rect">
            <a:avLst/>
          </a:prstGeom>
        </p:spPr>
        <p:txBody>
          <a:bodyPr wrap="square">
            <a:spAutoFit/>
          </a:bodyPr>
          <a:lstStyle/>
          <a:p>
            <a:pPr algn="ctr"/>
            <a:r>
              <a:rPr lang="ja-JP" altLang="en-US"/>
              <a:t>備品</a:t>
            </a:r>
          </a:p>
        </p:txBody>
      </p:sp>
      <p:cxnSp>
        <p:nvCxnSpPr>
          <p:cNvPr id="7" name="直線矢印コネクタ 6">
            <a:extLst>
              <a:ext uri="{FF2B5EF4-FFF2-40B4-BE49-F238E27FC236}">
                <a16:creationId xmlns:a16="http://schemas.microsoft.com/office/drawing/2014/main" id="{21A8B559-140D-E343-9067-E21120A96EC0}"/>
              </a:ext>
            </a:extLst>
          </p:cNvPr>
          <p:cNvCxnSpPr>
            <a:cxnSpLocks/>
            <a:stCxn id="6" idx="2"/>
          </p:cNvCxnSpPr>
          <p:nvPr/>
        </p:nvCxnSpPr>
        <p:spPr>
          <a:xfrm>
            <a:off x="902304" y="1068976"/>
            <a:ext cx="392391" cy="182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620D4C3-1F33-744D-80D5-672E0BDF64A9}"/>
              </a:ext>
            </a:extLst>
          </p:cNvPr>
          <p:cNvSpPr/>
          <p:nvPr/>
        </p:nvSpPr>
        <p:spPr>
          <a:xfrm>
            <a:off x="2388308" y="699644"/>
            <a:ext cx="564205" cy="369332"/>
          </a:xfrm>
          <a:prstGeom prst="rect">
            <a:avLst/>
          </a:prstGeom>
        </p:spPr>
        <p:txBody>
          <a:bodyPr wrap="square">
            <a:spAutoFit/>
          </a:bodyPr>
          <a:lstStyle/>
          <a:p>
            <a:pPr algn="ctr"/>
            <a:r>
              <a:rPr lang="ja-JP" altLang="en-US"/>
              <a:t>壁</a:t>
            </a:r>
          </a:p>
        </p:txBody>
      </p:sp>
      <p:cxnSp>
        <p:nvCxnSpPr>
          <p:cNvPr id="9" name="直線矢印コネクタ 8">
            <a:extLst>
              <a:ext uri="{FF2B5EF4-FFF2-40B4-BE49-F238E27FC236}">
                <a16:creationId xmlns:a16="http://schemas.microsoft.com/office/drawing/2014/main" id="{DB0D3A43-C645-DC4B-A780-84D20DA0A609}"/>
              </a:ext>
            </a:extLst>
          </p:cNvPr>
          <p:cNvCxnSpPr>
            <a:cxnSpLocks/>
            <a:stCxn id="8" idx="2"/>
          </p:cNvCxnSpPr>
          <p:nvPr/>
        </p:nvCxnSpPr>
        <p:spPr>
          <a:xfrm>
            <a:off x="2670411" y="1068976"/>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12911F9-828F-FC4A-B1AB-6BFD72977E0B}"/>
              </a:ext>
            </a:extLst>
          </p:cNvPr>
          <p:cNvCxnSpPr>
            <a:cxnSpLocks/>
            <a:stCxn id="11" idx="2"/>
          </p:cNvCxnSpPr>
          <p:nvPr/>
        </p:nvCxnSpPr>
        <p:spPr>
          <a:xfrm>
            <a:off x="4657700" y="1068976"/>
            <a:ext cx="267031" cy="62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90B52309-D92C-2A40-8CF8-97C6597C2EBB}"/>
              </a:ext>
            </a:extLst>
          </p:cNvPr>
          <p:cNvSpPr/>
          <p:nvPr/>
        </p:nvSpPr>
        <p:spPr>
          <a:xfrm>
            <a:off x="4302121" y="699644"/>
            <a:ext cx="711157" cy="369332"/>
          </a:xfrm>
          <a:prstGeom prst="rect">
            <a:avLst/>
          </a:prstGeom>
        </p:spPr>
        <p:txBody>
          <a:bodyPr wrap="square">
            <a:spAutoFit/>
          </a:bodyPr>
          <a:lstStyle/>
          <a:p>
            <a:pPr algn="ctr"/>
            <a:r>
              <a:rPr lang="ja-JP" altLang="en-US"/>
              <a:t>棚</a:t>
            </a:r>
          </a:p>
        </p:txBody>
      </p:sp>
      <p:sp>
        <p:nvSpPr>
          <p:cNvPr id="12" name="正方形/長方形 11">
            <a:extLst>
              <a:ext uri="{FF2B5EF4-FFF2-40B4-BE49-F238E27FC236}">
                <a16:creationId xmlns:a16="http://schemas.microsoft.com/office/drawing/2014/main" id="{B9E9B930-3878-8F4C-AB4C-07ED5D5914AB}"/>
              </a:ext>
            </a:extLst>
          </p:cNvPr>
          <p:cNvSpPr/>
          <p:nvPr/>
        </p:nvSpPr>
        <p:spPr>
          <a:xfrm>
            <a:off x="4657699" y="5103889"/>
            <a:ext cx="845946" cy="376964"/>
          </a:xfrm>
          <a:prstGeom prst="rect">
            <a:avLst/>
          </a:prstGeom>
        </p:spPr>
        <p:txBody>
          <a:bodyPr wrap="square">
            <a:spAutoFit/>
          </a:bodyPr>
          <a:lstStyle/>
          <a:p>
            <a:pPr algn="ctr"/>
            <a:r>
              <a:rPr lang="ja-JP" altLang="en-US"/>
              <a:t>ドア</a:t>
            </a:r>
          </a:p>
        </p:txBody>
      </p:sp>
      <p:sp>
        <p:nvSpPr>
          <p:cNvPr id="13" name="正方形/長方形 12">
            <a:extLst>
              <a:ext uri="{FF2B5EF4-FFF2-40B4-BE49-F238E27FC236}">
                <a16:creationId xmlns:a16="http://schemas.microsoft.com/office/drawing/2014/main" id="{49AB51A6-AD06-954B-B564-18372D1D65E7}"/>
              </a:ext>
            </a:extLst>
          </p:cNvPr>
          <p:cNvSpPr/>
          <p:nvPr/>
        </p:nvSpPr>
        <p:spPr>
          <a:xfrm>
            <a:off x="1649006" y="699644"/>
            <a:ext cx="714686" cy="369332"/>
          </a:xfrm>
          <a:prstGeom prst="rect">
            <a:avLst/>
          </a:prstGeom>
        </p:spPr>
        <p:txBody>
          <a:bodyPr wrap="square">
            <a:spAutoFit/>
          </a:bodyPr>
          <a:lstStyle/>
          <a:p>
            <a:pPr algn="ctr"/>
            <a:r>
              <a:rPr lang="ja-JP" altLang="en-US"/>
              <a:t>鏡</a:t>
            </a:r>
          </a:p>
        </p:txBody>
      </p:sp>
      <p:cxnSp>
        <p:nvCxnSpPr>
          <p:cNvPr id="14" name="直線矢印コネクタ 13">
            <a:extLst>
              <a:ext uri="{FF2B5EF4-FFF2-40B4-BE49-F238E27FC236}">
                <a16:creationId xmlns:a16="http://schemas.microsoft.com/office/drawing/2014/main" id="{4867D97E-505D-D94E-9B8B-99645BBCF086}"/>
              </a:ext>
            </a:extLst>
          </p:cNvPr>
          <p:cNvCxnSpPr>
            <a:cxnSpLocks/>
          </p:cNvCxnSpPr>
          <p:nvPr/>
        </p:nvCxnSpPr>
        <p:spPr>
          <a:xfrm>
            <a:off x="1950565" y="1068976"/>
            <a:ext cx="97236"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14250C8-A26E-9E45-BB1A-ECBC3259E2E6}"/>
              </a:ext>
            </a:extLst>
          </p:cNvPr>
          <p:cNvCxnSpPr>
            <a:cxnSpLocks/>
          </p:cNvCxnSpPr>
          <p:nvPr/>
        </p:nvCxnSpPr>
        <p:spPr>
          <a:xfrm flipV="1">
            <a:off x="508067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BB3A241-FCEA-1744-8EAD-F9564C4E994D}"/>
              </a:ext>
            </a:extLst>
          </p:cNvPr>
          <p:cNvSpPr/>
          <p:nvPr/>
        </p:nvSpPr>
        <p:spPr>
          <a:xfrm>
            <a:off x="3159639" y="5103889"/>
            <a:ext cx="845946" cy="369332"/>
          </a:xfrm>
          <a:prstGeom prst="rect">
            <a:avLst/>
          </a:prstGeom>
        </p:spPr>
        <p:txBody>
          <a:bodyPr wrap="square">
            <a:spAutoFit/>
          </a:bodyPr>
          <a:lstStyle/>
          <a:p>
            <a:pPr algn="ctr"/>
            <a:r>
              <a:rPr lang="ja-JP" altLang="en-US"/>
              <a:t>浴槽</a:t>
            </a:r>
          </a:p>
        </p:txBody>
      </p:sp>
      <p:cxnSp>
        <p:nvCxnSpPr>
          <p:cNvPr id="23" name="直線矢印コネクタ 22">
            <a:extLst>
              <a:ext uri="{FF2B5EF4-FFF2-40B4-BE49-F238E27FC236}">
                <a16:creationId xmlns:a16="http://schemas.microsoft.com/office/drawing/2014/main" id="{FC0666DB-6B86-F643-8F65-B0386801B5AF}"/>
              </a:ext>
            </a:extLst>
          </p:cNvPr>
          <p:cNvCxnSpPr>
            <a:cxnSpLocks/>
          </p:cNvCxnSpPr>
          <p:nvPr/>
        </p:nvCxnSpPr>
        <p:spPr>
          <a:xfrm flipV="1">
            <a:off x="358261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AEFFC09D-D42C-8548-9236-36DD21DB3A18}"/>
              </a:ext>
            </a:extLst>
          </p:cNvPr>
          <p:cNvSpPr/>
          <p:nvPr/>
        </p:nvSpPr>
        <p:spPr>
          <a:xfrm>
            <a:off x="2070142" y="5103889"/>
            <a:ext cx="845946" cy="369332"/>
          </a:xfrm>
          <a:prstGeom prst="rect">
            <a:avLst/>
          </a:prstGeom>
        </p:spPr>
        <p:txBody>
          <a:bodyPr wrap="square">
            <a:spAutoFit/>
          </a:bodyPr>
          <a:lstStyle/>
          <a:p>
            <a:pPr algn="ctr"/>
            <a:r>
              <a:rPr lang="ja-JP" altLang="en-US"/>
              <a:t>床</a:t>
            </a:r>
          </a:p>
        </p:txBody>
      </p:sp>
      <p:cxnSp>
        <p:nvCxnSpPr>
          <p:cNvPr id="25" name="直線矢印コネクタ 24">
            <a:extLst>
              <a:ext uri="{FF2B5EF4-FFF2-40B4-BE49-F238E27FC236}">
                <a16:creationId xmlns:a16="http://schemas.microsoft.com/office/drawing/2014/main" id="{C3504B69-EBC6-B949-BDAD-17C667B1A0A2}"/>
              </a:ext>
            </a:extLst>
          </p:cNvPr>
          <p:cNvCxnSpPr>
            <a:cxnSpLocks/>
          </p:cNvCxnSpPr>
          <p:nvPr/>
        </p:nvCxnSpPr>
        <p:spPr>
          <a:xfrm flipV="1">
            <a:off x="2493115" y="4474723"/>
            <a:ext cx="459398" cy="51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E7D715F-4382-8244-94B0-4A53833844B2}"/>
              </a:ext>
            </a:extLst>
          </p:cNvPr>
          <p:cNvPicPr>
            <a:picLocks noChangeAspect="1"/>
          </p:cNvPicPr>
          <p:nvPr/>
        </p:nvPicPr>
        <p:blipFill>
          <a:blip r:embed="rId3"/>
          <a:stretch>
            <a:fillRect/>
          </a:stretch>
        </p:blipFill>
        <p:spPr>
          <a:xfrm>
            <a:off x="657137" y="6225181"/>
            <a:ext cx="4846508" cy="3231006"/>
          </a:xfrm>
          <a:prstGeom prst="rect">
            <a:avLst/>
          </a:prstGeom>
        </p:spPr>
      </p:pic>
      <p:sp>
        <p:nvSpPr>
          <p:cNvPr id="28" name="正方形/長方形 27">
            <a:extLst>
              <a:ext uri="{FF2B5EF4-FFF2-40B4-BE49-F238E27FC236}">
                <a16:creationId xmlns:a16="http://schemas.microsoft.com/office/drawing/2014/main" id="{E81F7216-BF76-3D4D-A91B-6459462D9B28}"/>
              </a:ext>
            </a:extLst>
          </p:cNvPr>
          <p:cNvSpPr/>
          <p:nvPr/>
        </p:nvSpPr>
        <p:spPr>
          <a:xfrm>
            <a:off x="2305572" y="5765370"/>
            <a:ext cx="1221031" cy="369332"/>
          </a:xfrm>
          <a:prstGeom prst="rect">
            <a:avLst/>
          </a:prstGeom>
        </p:spPr>
        <p:txBody>
          <a:bodyPr wrap="square">
            <a:spAutoFit/>
          </a:bodyPr>
          <a:lstStyle/>
          <a:p>
            <a:pPr algn="ctr"/>
            <a:r>
              <a:rPr lang="ja-JP" altLang="en-US"/>
              <a:t>洗面台</a:t>
            </a:r>
          </a:p>
        </p:txBody>
      </p:sp>
      <p:cxnSp>
        <p:nvCxnSpPr>
          <p:cNvPr id="29" name="直線矢印コネクタ 28">
            <a:extLst>
              <a:ext uri="{FF2B5EF4-FFF2-40B4-BE49-F238E27FC236}">
                <a16:creationId xmlns:a16="http://schemas.microsoft.com/office/drawing/2014/main" id="{095EB46C-1F30-E94D-83F8-BB88A2422789}"/>
              </a:ext>
            </a:extLst>
          </p:cNvPr>
          <p:cNvCxnSpPr>
            <a:cxnSpLocks/>
            <a:stCxn id="28" idx="2"/>
          </p:cNvCxnSpPr>
          <p:nvPr/>
        </p:nvCxnSpPr>
        <p:spPr>
          <a:xfrm>
            <a:off x="2916088" y="6134702"/>
            <a:ext cx="0" cy="69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7414A0-463B-E949-8FD1-BEA33E1FD1F8}"/>
              </a:ext>
            </a:extLst>
          </p:cNvPr>
          <p:cNvCxnSpPr>
            <a:cxnSpLocks/>
          </p:cNvCxnSpPr>
          <p:nvPr/>
        </p:nvCxnSpPr>
        <p:spPr>
          <a:xfrm>
            <a:off x="1294695" y="6134702"/>
            <a:ext cx="341403" cy="197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3793419E-7716-064D-8B95-4182AA036647}"/>
              </a:ext>
            </a:extLst>
          </p:cNvPr>
          <p:cNvSpPr/>
          <p:nvPr/>
        </p:nvSpPr>
        <p:spPr>
          <a:xfrm>
            <a:off x="749147" y="5765370"/>
            <a:ext cx="1221031" cy="369332"/>
          </a:xfrm>
          <a:prstGeom prst="rect">
            <a:avLst/>
          </a:prstGeom>
        </p:spPr>
        <p:txBody>
          <a:bodyPr wrap="square">
            <a:spAutoFit/>
          </a:bodyPr>
          <a:lstStyle/>
          <a:p>
            <a:pPr algn="ctr"/>
            <a:r>
              <a:rPr lang="ja-JP" altLang="en-US"/>
              <a:t>便器</a:t>
            </a:r>
          </a:p>
        </p:txBody>
      </p:sp>
      <p:sp>
        <p:nvSpPr>
          <p:cNvPr id="37" name="正方形/長方形 36">
            <a:extLst>
              <a:ext uri="{FF2B5EF4-FFF2-40B4-BE49-F238E27FC236}">
                <a16:creationId xmlns:a16="http://schemas.microsoft.com/office/drawing/2014/main" id="{073B3A84-0100-BA4E-ADA8-9DC5F9A16FBC}"/>
              </a:ext>
            </a:extLst>
          </p:cNvPr>
          <p:cNvSpPr/>
          <p:nvPr/>
        </p:nvSpPr>
        <p:spPr>
          <a:xfrm>
            <a:off x="4017640" y="5765370"/>
            <a:ext cx="1221031" cy="369332"/>
          </a:xfrm>
          <a:prstGeom prst="rect">
            <a:avLst/>
          </a:prstGeom>
        </p:spPr>
        <p:txBody>
          <a:bodyPr wrap="square">
            <a:spAutoFit/>
          </a:bodyPr>
          <a:lstStyle/>
          <a:p>
            <a:pPr algn="ctr"/>
            <a:r>
              <a:rPr lang="ja-JP" altLang="en-US"/>
              <a:t>蛇口</a:t>
            </a:r>
          </a:p>
        </p:txBody>
      </p:sp>
      <p:cxnSp>
        <p:nvCxnSpPr>
          <p:cNvPr id="38" name="直線矢印コネクタ 37">
            <a:extLst>
              <a:ext uri="{FF2B5EF4-FFF2-40B4-BE49-F238E27FC236}">
                <a16:creationId xmlns:a16="http://schemas.microsoft.com/office/drawing/2014/main" id="{094BA430-8553-4A4B-85C1-1CE3204A1EB1}"/>
              </a:ext>
            </a:extLst>
          </p:cNvPr>
          <p:cNvCxnSpPr>
            <a:cxnSpLocks/>
            <a:stCxn id="37" idx="2"/>
          </p:cNvCxnSpPr>
          <p:nvPr/>
        </p:nvCxnSpPr>
        <p:spPr>
          <a:xfrm flipH="1">
            <a:off x="3861998" y="6134702"/>
            <a:ext cx="766158" cy="46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AE624711-2C87-BD41-9B86-C7B3AD04B31A}"/>
              </a:ext>
            </a:extLst>
          </p:cNvPr>
          <p:cNvSpPr/>
          <p:nvPr/>
        </p:nvSpPr>
        <p:spPr>
          <a:xfrm>
            <a:off x="516442" y="107101"/>
            <a:ext cx="2723823" cy="369332"/>
          </a:xfrm>
          <a:prstGeom prst="rect">
            <a:avLst/>
          </a:prstGeom>
        </p:spPr>
        <p:txBody>
          <a:bodyPr wrap="none">
            <a:spAutoFit/>
          </a:bodyPr>
          <a:lstStyle/>
          <a:p>
            <a:r>
              <a:rPr lang="ja-JP" altLang="en-US" b="1">
                <a:latin typeface="+mn-ea"/>
              </a:rPr>
              <a:t>清拭対象：バス</a:t>
            </a:r>
            <a:r>
              <a:rPr lang="ja-JP" altLang="en-US" b="1">
                <a:solidFill>
                  <a:srgbClr val="333333"/>
                </a:solidFill>
                <a:latin typeface="+mn-ea"/>
              </a:rPr>
              <a:t>・トイレ</a:t>
            </a:r>
            <a:endParaRPr lang="en-US" altLang="ja-JP" b="1" dirty="0">
              <a:latin typeface="+mn-ea"/>
            </a:endParaRPr>
          </a:p>
        </p:txBody>
      </p:sp>
      <p:sp>
        <p:nvSpPr>
          <p:cNvPr id="2" name="スライド番号プレースホルダー 1">
            <a:extLst>
              <a:ext uri="{FF2B5EF4-FFF2-40B4-BE49-F238E27FC236}">
                <a16:creationId xmlns:a16="http://schemas.microsoft.com/office/drawing/2014/main" id="{D4F2EC62-3430-DA4D-BD15-F8E2D5D2F828}"/>
              </a:ext>
            </a:extLst>
          </p:cNvPr>
          <p:cNvSpPr>
            <a:spLocks noGrp="1"/>
          </p:cNvSpPr>
          <p:nvPr>
            <p:ph type="sldNum" sz="quarter" idx="12"/>
          </p:nvPr>
        </p:nvSpPr>
        <p:spPr/>
        <p:txBody>
          <a:bodyPr/>
          <a:lstStyle/>
          <a:p>
            <a:fld id="{D26F39CE-828E-974C-A2DD-8D56C23B278A}" type="slidenum">
              <a:rPr kumimoji="1" lang="ja-JP" altLang="en-US" smtClean="0"/>
              <a:t>27</a:t>
            </a:fld>
            <a:endParaRPr kumimoji="1" lang="ja-JP" altLang="en-US"/>
          </a:p>
        </p:txBody>
      </p:sp>
    </p:spTree>
    <p:extLst>
      <p:ext uri="{BB962C8B-B14F-4D97-AF65-F5344CB8AC3E}">
        <p14:creationId xmlns:p14="http://schemas.microsoft.com/office/powerpoint/2010/main" val="431090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695E6-05F0-B946-A01B-ED692CD82F2C}"/>
              </a:ext>
            </a:extLst>
          </p:cNvPr>
          <p:cNvSpPr>
            <a:spLocks noGrp="1"/>
          </p:cNvSpPr>
          <p:nvPr>
            <p:ph type="title"/>
          </p:nvPr>
        </p:nvSpPr>
        <p:spPr/>
        <p:txBody>
          <a:bodyPr/>
          <a:lstStyle/>
          <a:p>
            <a:r>
              <a:rPr lang="en-US" altLang="ja-JP" dirty="0"/>
              <a:t>8.</a:t>
            </a:r>
            <a:r>
              <a:rPr lang="ja-JP" altLang="en-US"/>
              <a:t>発病時対応</a:t>
            </a:r>
            <a:endParaRPr kumimoji="1" lang="ja-JP" altLang="en-US"/>
          </a:p>
        </p:txBody>
      </p:sp>
      <p:sp>
        <p:nvSpPr>
          <p:cNvPr id="3" name="コンテンツ プレースホルダー 2">
            <a:extLst>
              <a:ext uri="{FF2B5EF4-FFF2-40B4-BE49-F238E27FC236}">
                <a16:creationId xmlns:a16="http://schemas.microsoft.com/office/drawing/2014/main" id="{4F4D755C-F1C4-1649-BF82-B55B02831D74}"/>
              </a:ext>
            </a:extLst>
          </p:cNvPr>
          <p:cNvSpPr>
            <a:spLocks noGrp="1"/>
          </p:cNvSpPr>
          <p:nvPr>
            <p:ph sz="half" idx="1"/>
          </p:nvPr>
        </p:nvSpPr>
        <p:spPr>
          <a:xfrm>
            <a:off x="471487" y="1774774"/>
            <a:ext cx="6190570" cy="315284"/>
          </a:xfrm>
        </p:spPr>
        <p:txBody>
          <a:bodyPr>
            <a:normAutofit/>
          </a:bodyPr>
          <a:lstStyle/>
          <a:p>
            <a:pPr marL="0" indent="0">
              <a:buNone/>
            </a:pPr>
            <a:r>
              <a:rPr lang="ja-JP" altLang="en-US" sz="1400"/>
              <a:t>下記の対応フローを参照し行動をお願いします。</a:t>
            </a:r>
            <a:endParaRPr lang="en-US" altLang="ja-JP" sz="1400" dirty="0"/>
          </a:p>
        </p:txBody>
      </p:sp>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70662"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2587545"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2321821"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0460" y="3332335"/>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060643" y="3354176"/>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116972" y="3545870"/>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12" name="角丸四角形 11">
            <a:extLst>
              <a:ext uri="{FF2B5EF4-FFF2-40B4-BE49-F238E27FC236}">
                <a16:creationId xmlns:a16="http://schemas.microsoft.com/office/drawing/2014/main" id="{257D8128-622A-CA42-AC7B-33F684A5BECD}"/>
              </a:ext>
            </a:extLst>
          </p:cNvPr>
          <p:cNvSpPr/>
          <p:nvPr/>
        </p:nvSpPr>
        <p:spPr>
          <a:xfrm>
            <a:off x="4776263" y="486887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判断</a:t>
            </a:r>
          </a:p>
        </p:txBody>
      </p:sp>
      <p:sp>
        <p:nvSpPr>
          <p:cNvPr id="13" name="角丸四角形 12">
            <a:extLst>
              <a:ext uri="{FF2B5EF4-FFF2-40B4-BE49-F238E27FC236}">
                <a16:creationId xmlns:a16="http://schemas.microsoft.com/office/drawing/2014/main" id="{82F74BB9-51D6-0D47-A146-ACA53581107B}"/>
              </a:ext>
            </a:extLst>
          </p:cNvPr>
          <p:cNvSpPr/>
          <p:nvPr/>
        </p:nvSpPr>
        <p:spPr>
          <a:xfrm>
            <a:off x="4776263" y="543436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指定</a:t>
            </a:r>
            <a:r>
              <a:rPr kumimoji="1" lang="ja-JP" altLang="en-US" sz="1200"/>
              <a:t>医療機関案内</a:t>
            </a:r>
          </a:p>
        </p:txBody>
      </p:sp>
      <p:cxnSp>
        <p:nvCxnSpPr>
          <p:cNvPr id="14" name="直線矢印コネクタ 13">
            <a:extLst>
              <a:ext uri="{FF2B5EF4-FFF2-40B4-BE49-F238E27FC236}">
                <a16:creationId xmlns:a16="http://schemas.microsoft.com/office/drawing/2014/main" id="{DA3B4169-CF86-DA4B-906B-1FED3A5BE015}"/>
              </a:ext>
            </a:extLst>
          </p:cNvPr>
          <p:cNvCxnSpPr>
            <a:stCxn id="4" idx="3"/>
            <a:endCxn id="11" idx="1"/>
          </p:cNvCxnSpPr>
          <p:nvPr/>
        </p:nvCxnSpPr>
        <p:spPr>
          <a:xfrm>
            <a:off x="3861863" y="442371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9ECB1FD-256F-CF4E-86A2-E879BF8CCCFE}"/>
              </a:ext>
            </a:extLst>
          </p:cNvPr>
          <p:cNvCxnSpPr>
            <a:cxnSpLocks/>
            <a:stCxn id="11" idx="2"/>
            <a:endCxn id="12" idx="0"/>
          </p:cNvCxnSpPr>
          <p:nvPr/>
        </p:nvCxnSpPr>
        <p:spPr>
          <a:xfrm>
            <a:off x="5546284" y="4580120"/>
            <a:ext cx="0"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D007BED-1657-FF4D-A708-8CE7B0517931}"/>
              </a:ext>
            </a:extLst>
          </p:cNvPr>
          <p:cNvCxnSpPr>
            <a:cxnSpLocks/>
            <a:stCxn id="12" idx="2"/>
            <a:endCxn id="13" idx="0"/>
          </p:cNvCxnSpPr>
          <p:nvPr/>
        </p:nvCxnSpPr>
        <p:spPr>
          <a:xfrm>
            <a:off x="5546284" y="5181699"/>
            <a:ext cx="0" cy="25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9C04CE27-5A41-F249-8862-2B19248B727C}"/>
              </a:ext>
            </a:extLst>
          </p:cNvPr>
          <p:cNvSpPr/>
          <p:nvPr/>
        </p:nvSpPr>
        <p:spPr>
          <a:xfrm>
            <a:off x="2321821"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cxnSp>
        <p:nvCxnSpPr>
          <p:cNvPr id="24" name="直線矢印コネクタ 23">
            <a:extLst>
              <a:ext uri="{FF2B5EF4-FFF2-40B4-BE49-F238E27FC236}">
                <a16:creationId xmlns:a16="http://schemas.microsoft.com/office/drawing/2014/main" id="{814D3251-67C0-1847-817C-A49738510D22}"/>
              </a:ext>
            </a:extLst>
          </p:cNvPr>
          <p:cNvCxnSpPr>
            <a:cxnSpLocks/>
            <a:stCxn id="13" idx="1"/>
            <a:endCxn id="23" idx="3"/>
          </p:cNvCxnSpPr>
          <p:nvPr/>
        </p:nvCxnSpPr>
        <p:spPr>
          <a:xfrm flipH="1">
            <a:off x="3861863" y="5590773"/>
            <a:ext cx="914400" cy="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3963701" y="4303122"/>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28" name="テキスト ボックス 27">
            <a:extLst>
              <a:ext uri="{FF2B5EF4-FFF2-40B4-BE49-F238E27FC236}">
                <a16:creationId xmlns:a16="http://schemas.microsoft.com/office/drawing/2014/main" id="{BC2A45FF-3C03-D044-8ACB-0458CA0EC1F1}"/>
              </a:ext>
            </a:extLst>
          </p:cNvPr>
          <p:cNvSpPr txBox="1"/>
          <p:nvPr/>
        </p:nvSpPr>
        <p:spPr>
          <a:xfrm>
            <a:off x="3963701" y="5494248"/>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30" name="角丸四角形 29">
            <a:extLst>
              <a:ext uri="{FF2B5EF4-FFF2-40B4-BE49-F238E27FC236}">
                <a16:creationId xmlns:a16="http://schemas.microsoft.com/office/drawing/2014/main" id="{0386F3FB-98B8-F74C-9183-86493401FB09}"/>
              </a:ext>
            </a:extLst>
          </p:cNvPr>
          <p:cNvSpPr/>
          <p:nvPr/>
        </p:nvSpPr>
        <p:spPr>
          <a:xfrm>
            <a:off x="2321821"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3091842"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2321821"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3091842"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1487"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626711"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528008"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340021"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1554992"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1628577"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362491"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統一窓口</a:t>
            </a:r>
            <a:endParaRPr kumimoji="1" lang="en-US" altLang="ja-JP" sz="1200" dirty="0"/>
          </a:p>
          <a:p>
            <a:pPr algn="ctr"/>
            <a:r>
              <a:rPr lang="ja-JP" altLang="en-US" sz="1200"/>
              <a:t>へ連絡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442263"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1041500"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1041500"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1</a:t>
            </a:r>
            <a:r>
              <a:rPr lang="ja-JP" altLang="en-US" sz="1200" b="1"/>
              <a:t>  滞在者自身で行政への連絡があり、指定医療機関に向かう場合。</a:t>
            </a:r>
            <a:endParaRPr lang="en-US" altLang="ja-JP" sz="1200" b="1" dirty="0"/>
          </a:p>
        </p:txBody>
      </p:sp>
      <p:pic>
        <p:nvPicPr>
          <p:cNvPr id="70" name="図 69">
            <a:extLst>
              <a:ext uri="{FF2B5EF4-FFF2-40B4-BE49-F238E27FC236}">
                <a16:creationId xmlns:a16="http://schemas.microsoft.com/office/drawing/2014/main" id="{D8E7D3C9-E197-C043-B1DF-D4AECFE47B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4721" y="8281629"/>
            <a:ext cx="618347" cy="618347"/>
          </a:xfrm>
          <a:prstGeom prst="rect">
            <a:avLst/>
          </a:prstGeom>
        </p:spPr>
      </p:pic>
      <p:sp>
        <p:nvSpPr>
          <p:cNvPr id="71" name="テキスト ボックス 70">
            <a:extLst>
              <a:ext uri="{FF2B5EF4-FFF2-40B4-BE49-F238E27FC236}">
                <a16:creationId xmlns:a16="http://schemas.microsoft.com/office/drawing/2014/main" id="{3755C6FD-04CE-9C49-AEAC-AA32C19355CC}"/>
              </a:ext>
            </a:extLst>
          </p:cNvPr>
          <p:cNvSpPr txBox="1"/>
          <p:nvPr/>
        </p:nvSpPr>
        <p:spPr>
          <a:xfrm>
            <a:off x="2102615" y="8925277"/>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72" name="カギ線コネクタ 71">
            <a:extLst>
              <a:ext uri="{FF2B5EF4-FFF2-40B4-BE49-F238E27FC236}">
                <a16:creationId xmlns:a16="http://schemas.microsoft.com/office/drawing/2014/main" id="{F3EB3DF5-C24D-FB4B-A205-E1742EE88A83}"/>
              </a:ext>
            </a:extLst>
          </p:cNvPr>
          <p:cNvCxnSpPr>
            <a:cxnSpLocks/>
            <a:stCxn id="52" idx="3"/>
            <a:endCxn id="70" idx="1"/>
          </p:cNvCxnSpPr>
          <p:nvPr/>
        </p:nvCxnSpPr>
        <p:spPr>
          <a:xfrm>
            <a:off x="1720509" y="8420831"/>
            <a:ext cx="764212" cy="169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C4795022-672A-484B-811A-2803D05DDFB1}"/>
              </a:ext>
            </a:extLst>
          </p:cNvPr>
          <p:cNvCxnSpPr>
            <a:cxnSpLocks/>
            <a:stCxn id="71" idx="3"/>
            <a:endCxn id="10" idx="3"/>
          </p:cNvCxnSpPr>
          <p:nvPr/>
        </p:nvCxnSpPr>
        <p:spPr>
          <a:xfrm flipV="1">
            <a:off x="3530242" y="3776703"/>
            <a:ext cx="2856271" cy="5287074"/>
          </a:xfrm>
          <a:prstGeom prst="bentConnector3">
            <a:avLst>
              <a:gd name="adj1" fmla="val 108003"/>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D41388C-F1DA-3449-BFE9-D1A37AA125D9}"/>
              </a:ext>
            </a:extLst>
          </p:cNvPr>
          <p:cNvSpPr txBox="1"/>
          <p:nvPr/>
        </p:nvSpPr>
        <p:spPr>
          <a:xfrm>
            <a:off x="4618407" y="897144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4" name="正方形/長方形 43">
            <a:extLst>
              <a:ext uri="{FF2B5EF4-FFF2-40B4-BE49-F238E27FC236}">
                <a16:creationId xmlns:a16="http://schemas.microsoft.com/office/drawing/2014/main" id="{A379FCA9-1B22-004D-8968-16E25A15C2D5}"/>
              </a:ext>
            </a:extLst>
          </p:cNvPr>
          <p:cNvSpPr/>
          <p:nvPr/>
        </p:nvSpPr>
        <p:spPr>
          <a:xfrm>
            <a:off x="3972021" y="6334388"/>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15" name="スライド番号プレースホルダー 14">
            <a:extLst>
              <a:ext uri="{FF2B5EF4-FFF2-40B4-BE49-F238E27FC236}">
                <a16:creationId xmlns:a16="http://schemas.microsoft.com/office/drawing/2014/main" id="{2A9A17D6-804F-214E-9058-B6909E878785}"/>
              </a:ext>
            </a:extLst>
          </p:cNvPr>
          <p:cNvSpPr>
            <a:spLocks noGrp="1"/>
          </p:cNvSpPr>
          <p:nvPr>
            <p:ph type="sldNum" sz="quarter" idx="12"/>
          </p:nvPr>
        </p:nvSpPr>
        <p:spPr/>
        <p:txBody>
          <a:bodyPr/>
          <a:lstStyle/>
          <a:p>
            <a:fld id="{D26F39CE-828E-974C-A2DD-8D56C23B278A}" type="slidenum">
              <a:rPr kumimoji="1" lang="ja-JP" altLang="en-US" smtClean="0"/>
              <a:t>28</a:t>
            </a:fld>
            <a:endParaRPr kumimoji="1" lang="ja-JP" altLang="en-US"/>
          </a:p>
        </p:txBody>
      </p:sp>
    </p:spTree>
    <p:extLst>
      <p:ext uri="{BB962C8B-B14F-4D97-AF65-F5344CB8AC3E}">
        <p14:creationId xmlns:p14="http://schemas.microsoft.com/office/powerpoint/2010/main" val="3381388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9778"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6050" y="9038786"/>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4476233" y="9060627"/>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4532562" y="9252321"/>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2309222" y="9294126"/>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4270937"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5040958"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2289137"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2990616"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2</a:t>
            </a:r>
            <a:r>
              <a:rPr lang="ja-JP" altLang="en-US" sz="1200" b="1"/>
              <a:t>  滞在者自身で指定医療機関に向かう場合。</a:t>
            </a:r>
            <a:endParaRPr lang="en-US" altLang="ja-JP" sz="1200" b="1" dirty="0"/>
          </a:p>
        </p:txBody>
      </p:sp>
      <p:cxnSp>
        <p:nvCxnSpPr>
          <p:cNvPr id="39" name="直線矢印コネクタ 38">
            <a:extLst>
              <a:ext uri="{FF2B5EF4-FFF2-40B4-BE49-F238E27FC236}">
                <a16:creationId xmlns:a16="http://schemas.microsoft.com/office/drawing/2014/main" id="{E156410C-92F2-AA4F-B2F4-CDBB0B06E8F1}"/>
              </a:ext>
            </a:extLst>
          </p:cNvPr>
          <p:cNvCxnSpPr>
            <a:cxnSpLocks/>
            <a:endCxn id="23" idx="0"/>
          </p:cNvCxnSpPr>
          <p:nvPr/>
        </p:nvCxnSpPr>
        <p:spPr>
          <a:xfrm>
            <a:off x="5040958" y="4584241"/>
            <a:ext cx="0" cy="85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1230425" y="8371740"/>
            <a:ext cx="877840" cy="1279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1290216" y="9376489"/>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8259876"/>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8416287"/>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3A15DE4C-EBD2-B643-A3E9-4C0BDBCC2FFB}"/>
              </a:ext>
            </a:extLst>
          </p:cNvPr>
          <p:cNvSpPr/>
          <p:nvPr/>
        </p:nvSpPr>
        <p:spPr>
          <a:xfrm>
            <a:off x="738541" y="5838633"/>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3ECD3F35-F170-0F49-A809-EA89C2A74478}"/>
              </a:ext>
            </a:extLst>
          </p:cNvPr>
          <p:cNvSpPr>
            <a:spLocks noGrp="1"/>
          </p:cNvSpPr>
          <p:nvPr>
            <p:ph type="sldNum" sz="quarter" idx="12"/>
          </p:nvPr>
        </p:nvSpPr>
        <p:spPr/>
        <p:txBody>
          <a:bodyPr/>
          <a:lstStyle/>
          <a:p>
            <a:fld id="{D26F39CE-828E-974C-A2DD-8D56C23B278A}" type="slidenum">
              <a:rPr kumimoji="1" lang="ja-JP" altLang="en-US" smtClean="0"/>
              <a:t>29</a:t>
            </a:fld>
            <a:endParaRPr kumimoji="1" lang="ja-JP" altLang="en-US"/>
          </a:p>
        </p:txBody>
      </p:sp>
    </p:spTree>
    <p:extLst>
      <p:ext uri="{BB962C8B-B14F-4D97-AF65-F5344CB8AC3E}">
        <p14:creationId xmlns:p14="http://schemas.microsoft.com/office/powerpoint/2010/main" val="305251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1. </a:t>
            </a:r>
            <a:r>
              <a:rPr kumimoji="1" lang="ja-JP" altLang="en-US"/>
              <a:t>本マニュアルの目的</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pPr>
            <a:r>
              <a:rPr lang="ja-JP" altLang="en-US" sz="1600">
                <a:latin typeface="+mj-ea"/>
                <a:ea typeface="+mj-ea"/>
              </a:rPr>
              <a:t>厚生労働省検疫室による入国者に対する検疫強化が実施されています。</a:t>
            </a:r>
            <a:endParaRPr lang="en-US" altLang="ja-JP" sz="1600" dirty="0">
              <a:latin typeface="+mj-ea"/>
              <a:ea typeface="+mj-ea"/>
            </a:endParaRPr>
          </a:p>
          <a:p>
            <a:pPr marL="0" indent="0">
              <a:buNone/>
            </a:pPr>
            <a:r>
              <a:rPr lang="ja-JP" altLang="en-US" sz="1600">
                <a:latin typeface="+mj-ea"/>
                <a:ea typeface="+mj-ea"/>
              </a:rPr>
              <a:t>また、該当する希望者の宿泊を断ることについて、</a:t>
            </a:r>
            <a:r>
              <a:rPr lang="ja-JP" altLang="en-US" sz="1600">
                <a:latin typeface="+mj-ea"/>
              </a:rPr>
              <a:t>旅館業法のもと禁止されています。</a:t>
            </a:r>
            <a:endParaRPr lang="en-US" altLang="ja-JP" sz="1600" dirty="0">
              <a:latin typeface="+mj-ea"/>
            </a:endParaRPr>
          </a:p>
          <a:p>
            <a:pPr marL="0" indent="0">
              <a:buNone/>
            </a:pPr>
            <a:endParaRPr lang="en-US" altLang="ja-JP" sz="1600" dirty="0">
              <a:latin typeface="+mj-ea"/>
              <a:ea typeface="+mj-ea"/>
            </a:endParaRPr>
          </a:p>
          <a:p>
            <a:pPr marL="0" indent="0">
              <a:buNone/>
            </a:pPr>
            <a:r>
              <a:rPr lang="ja-JP" altLang="en-US" sz="1600">
                <a:latin typeface="+mj-ea"/>
                <a:ea typeface="+mj-ea"/>
              </a:rPr>
              <a:t>本マニュアルでは、該当する宿泊客の受け入れについて、安全な待機環境を提供するためのオペレーションを規定します。</a:t>
            </a:r>
            <a:endParaRPr lang="en-US" altLang="ja-JP" sz="1600" dirty="0">
              <a:latin typeface="+mj-ea"/>
              <a:ea typeface="+mj-ea"/>
            </a:endParaRPr>
          </a:p>
          <a:p>
            <a:pPr marL="0" indent="0">
              <a:buNone/>
            </a:pPr>
            <a:endParaRPr lang="en-US" altLang="ja-JP" sz="1600" dirty="0">
              <a:latin typeface="+mj-ea"/>
              <a:ea typeface="+mj-ea"/>
            </a:endParaRPr>
          </a:p>
          <a:p>
            <a:pPr marL="0" indent="0">
              <a:buNone/>
            </a:pPr>
            <a:r>
              <a:rPr lang="ja-JP" altLang="en-US" sz="1600">
                <a:latin typeface="+mj-ea"/>
                <a:ea typeface="+mj-ea"/>
              </a:rPr>
              <a:t>また、コロナウィルスに起因する発熱等の発症があった場合の対応と、発病者の退去後の処理について、</a:t>
            </a:r>
            <a:r>
              <a:rPr lang="ja-JP" altLang="en-US" sz="1600">
                <a:latin typeface="+mj-ea"/>
              </a:rPr>
              <a:t>オペレーションを規定します。</a:t>
            </a: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908B2974-99B8-BB4B-B7B4-2FC7314F23FE}"/>
              </a:ext>
            </a:extLst>
          </p:cNvPr>
          <p:cNvSpPr>
            <a:spLocks noGrp="1"/>
          </p:cNvSpPr>
          <p:nvPr>
            <p:ph type="sldNum" sz="quarter" idx="12"/>
          </p:nvPr>
        </p:nvSpPr>
        <p:spPr/>
        <p:txBody>
          <a:bodyPr/>
          <a:lstStyle/>
          <a:p>
            <a:fld id="{D26F39CE-828E-974C-A2DD-8D56C23B278A}" type="slidenum">
              <a:rPr kumimoji="1" lang="ja-JP" altLang="en-US" smtClean="0"/>
              <a:t>3</a:t>
            </a:fld>
            <a:endParaRPr kumimoji="1" lang="ja-JP" altLang="en-US"/>
          </a:p>
        </p:txBody>
      </p:sp>
    </p:spTree>
    <p:extLst>
      <p:ext uri="{BB962C8B-B14F-4D97-AF65-F5344CB8AC3E}">
        <p14:creationId xmlns:p14="http://schemas.microsoft.com/office/powerpoint/2010/main" val="310186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連絡困難</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6520" y="7754032"/>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266703" y="7775873"/>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323032" y="7967567"/>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842040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2220595" y="479802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587400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45" idx="0"/>
          </p:cNvCxnSpPr>
          <p:nvPr/>
        </p:nvCxnSpPr>
        <p:spPr>
          <a:xfrm>
            <a:off x="2990616" y="5110841"/>
            <a:ext cx="0" cy="25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689669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186829"/>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368681"/>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5525092"/>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5435224"/>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7264362"/>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6559808"/>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5681502"/>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a:endCxn id="52" idx="0"/>
          </p:cNvCxnSpPr>
          <p:nvPr/>
        </p:nvCxnSpPr>
        <p:spPr>
          <a:xfrm flipH="1">
            <a:off x="2990616" y="6872629"/>
            <a:ext cx="2" cy="39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3</a:t>
            </a:r>
            <a:r>
              <a:rPr lang="ja-JP" altLang="en-US" sz="1200" b="1"/>
              <a:t>  滞在者自身で要請が困難な場合。</a:t>
            </a:r>
            <a:endParaRPr lang="en-US" altLang="ja-JP" sz="1200" b="1" dirty="0"/>
          </a:p>
        </p:txBody>
      </p: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2463946" y="6264494"/>
            <a:ext cx="877840" cy="3746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2420603" y="846139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7386150"/>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7542561"/>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FC1C934D-7475-1041-9C3B-B7F774FB48E5}"/>
              </a:ext>
            </a:extLst>
          </p:cNvPr>
          <p:cNvPicPr>
            <a:picLocks noChangeAspect="1"/>
          </p:cNvPicPr>
          <p:nvPr/>
        </p:nvPicPr>
        <p:blipFill>
          <a:blip r:embed="rId4"/>
          <a:stretch>
            <a:fillRect/>
          </a:stretch>
        </p:blipFill>
        <p:spPr>
          <a:xfrm>
            <a:off x="4395696" y="3184561"/>
            <a:ext cx="1117600" cy="762000"/>
          </a:xfrm>
          <a:prstGeom prst="rect">
            <a:avLst/>
          </a:prstGeom>
        </p:spPr>
      </p:pic>
      <p:cxnSp>
        <p:nvCxnSpPr>
          <p:cNvPr id="37" name="カギ線コネクタ 36">
            <a:extLst>
              <a:ext uri="{FF2B5EF4-FFF2-40B4-BE49-F238E27FC236}">
                <a16:creationId xmlns:a16="http://schemas.microsoft.com/office/drawing/2014/main" id="{1A269A7A-B5AF-7C40-AC52-708B716A7FC4}"/>
              </a:ext>
            </a:extLst>
          </p:cNvPr>
          <p:cNvCxnSpPr>
            <a:cxnSpLocks/>
            <a:stCxn id="4" idx="1"/>
            <a:endCxn id="23" idx="0"/>
          </p:cNvCxnSpPr>
          <p:nvPr/>
        </p:nvCxnSpPr>
        <p:spPr>
          <a:xfrm rot="10800000" flipV="1">
            <a:off x="2990617" y="4423710"/>
            <a:ext cx="1280321" cy="374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A5479B5E-47E9-9440-BD60-701085F55BCB}"/>
              </a:ext>
            </a:extLst>
          </p:cNvPr>
          <p:cNvSpPr txBox="1"/>
          <p:nvPr/>
        </p:nvSpPr>
        <p:spPr>
          <a:xfrm>
            <a:off x="3577693" y="4313901"/>
            <a:ext cx="679940" cy="230832"/>
          </a:xfrm>
          <a:prstGeom prst="rect">
            <a:avLst/>
          </a:prstGeom>
          <a:solidFill>
            <a:schemeClr val="bg1"/>
          </a:solidFill>
          <a:ln>
            <a:noFill/>
          </a:ln>
        </p:spPr>
        <p:txBody>
          <a:bodyPr wrap="square" rtlCol="0">
            <a:spAutoFit/>
          </a:bodyPr>
          <a:lstStyle/>
          <a:p>
            <a:pPr algn="ctr"/>
            <a:r>
              <a:rPr kumimoji="1" lang="ja-JP" altLang="en-US" sz="900"/>
              <a:t>発見</a:t>
            </a:r>
            <a:endParaRPr kumimoji="1" lang="en-US" altLang="ja-JP" sz="900" dirty="0"/>
          </a:p>
        </p:txBody>
      </p:sp>
      <p:sp>
        <p:nvSpPr>
          <p:cNvPr id="38" name="正方形/長方形 37">
            <a:extLst>
              <a:ext uri="{FF2B5EF4-FFF2-40B4-BE49-F238E27FC236}">
                <a16:creationId xmlns:a16="http://schemas.microsoft.com/office/drawing/2014/main" id="{3B1A69EA-2DBC-564C-9A76-52B59BC08164}"/>
              </a:ext>
            </a:extLst>
          </p:cNvPr>
          <p:cNvSpPr/>
          <p:nvPr/>
        </p:nvSpPr>
        <p:spPr>
          <a:xfrm>
            <a:off x="759555" y="5223151"/>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A64A6009-D320-DA4D-A16C-8D796CA7256D}"/>
              </a:ext>
            </a:extLst>
          </p:cNvPr>
          <p:cNvSpPr>
            <a:spLocks noGrp="1"/>
          </p:cNvSpPr>
          <p:nvPr>
            <p:ph type="sldNum" sz="quarter" idx="12"/>
          </p:nvPr>
        </p:nvSpPr>
        <p:spPr/>
        <p:txBody>
          <a:bodyPr/>
          <a:lstStyle/>
          <a:p>
            <a:fld id="{D26F39CE-828E-974C-A2DD-8D56C23B278A}" type="slidenum">
              <a:rPr kumimoji="1" lang="ja-JP" altLang="en-US" smtClean="0"/>
              <a:t>30</a:t>
            </a:fld>
            <a:endParaRPr kumimoji="1" lang="ja-JP" altLang="en-US"/>
          </a:p>
        </p:txBody>
      </p:sp>
    </p:spTree>
    <p:extLst>
      <p:ext uri="{BB962C8B-B14F-4D97-AF65-F5344CB8AC3E}">
        <p14:creationId xmlns:p14="http://schemas.microsoft.com/office/powerpoint/2010/main" val="3125302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B8219-B8FF-054E-8BDA-C4A169051FA1}"/>
              </a:ext>
            </a:extLst>
          </p:cNvPr>
          <p:cNvSpPr>
            <a:spLocks noGrp="1"/>
          </p:cNvSpPr>
          <p:nvPr>
            <p:ph type="title"/>
          </p:nvPr>
        </p:nvSpPr>
        <p:spPr/>
        <p:txBody>
          <a:bodyPr/>
          <a:lstStyle/>
          <a:p>
            <a:r>
              <a:rPr lang="en-US" altLang="ja-JP" dirty="0"/>
              <a:t>9. </a:t>
            </a:r>
            <a:r>
              <a:rPr lang="ja-JP" altLang="en-US"/>
              <a:t>情報一覧</a:t>
            </a:r>
            <a:endParaRPr kumimoji="1" lang="ja-JP" altLang="en-US"/>
          </a:p>
        </p:txBody>
      </p:sp>
      <p:sp>
        <p:nvSpPr>
          <p:cNvPr id="3" name="コンテンツ プレースホルダー 2">
            <a:extLst>
              <a:ext uri="{FF2B5EF4-FFF2-40B4-BE49-F238E27FC236}">
                <a16:creationId xmlns:a16="http://schemas.microsoft.com/office/drawing/2014/main" id="{D753EB65-492C-8649-8008-6DAD39953097}"/>
              </a:ext>
            </a:extLst>
          </p:cNvPr>
          <p:cNvSpPr>
            <a:spLocks noGrp="1"/>
          </p:cNvSpPr>
          <p:nvPr>
            <p:ph sz="half" idx="1"/>
          </p:nvPr>
        </p:nvSpPr>
        <p:spPr>
          <a:xfrm>
            <a:off x="471488" y="2637436"/>
            <a:ext cx="5915024" cy="6286274"/>
          </a:xfrm>
        </p:spPr>
        <p:txBody>
          <a:bodyPr/>
          <a:lstStyle/>
          <a:p>
            <a:pPr marL="0" indent="0">
              <a:buNone/>
            </a:pPr>
            <a:r>
              <a:rPr lang="ja-JP" altLang="en-US"/>
              <a:t>厚生労働省</a:t>
            </a:r>
            <a:br>
              <a:rPr lang="en-US" altLang="ja-JP" dirty="0"/>
            </a:br>
            <a:r>
              <a:rPr lang="ja-JP" altLang="en-US"/>
              <a:t>新型コロナウィルス感染症について</a:t>
            </a:r>
            <a:endParaRPr lang="en-US" altLang="ja-JP" dirty="0"/>
          </a:p>
          <a:p>
            <a:pPr marL="0" indent="0">
              <a:buNone/>
            </a:pPr>
            <a:r>
              <a:rPr lang="en-US" altLang="ja-JP" dirty="0">
                <a:hlinkClick r:id="rId2"/>
              </a:rPr>
              <a:t>https://www.mhlw.go.jp/stf/seisakunitsuite/bunya/0000164708_00001.html</a:t>
            </a:r>
            <a:endParaRPr lang="en-US" altLang="ja-JP" dirty="0"/>
          </a:p>
          <a:p>
            <a:pPr marL="0" indent="0">
              <a:buNone/>
            </a:pPr>
            <a:endParaRPr lang="en-US" altLang="ja-JP" dirty="0"/>
          </a:p>
          <a:p>
            <a:pPr marL="0" indent="0">
              <a:buNone/>
            </a:pPr>
            <a:endParaRPr lang="en-US" altLang="ja-JP" dirty="0"/>
          </a:p>
          <a:p>
            <a:pPr marL="0" indent="0">
              <a:buNone/>
            </a:pPr>
            <a:r>
              <a:rPr lang="ja-JP" altLang="en-US"/>
              <a:t>内閣官房</a:t>
            </a:r>
            <a:endParaRPr lang="en-US" altLang="ja-JP" dirty="0"/>
          </a:p>
          <a:p>
            <a:pPr marL="0" indent="0">
              <a:buNone/>
            </a:pPr>
            <a:r>
              <a:rPr lang="ja-JP" altLang="en-US"/>
              <a:t>新型コロナウィルス感染症対策</a:t>
            </a:r>
            <a:endParaRPr lang="en-US" altLang="ja-JP" dirty="0"/>
          </a:p>
          <a:p>
            <a:pPr marL="0" indent="0">
              <a:buNone/>
            </a:pPr>
            <a:r>
              <a:rPr lang="en-US" altLang="ja-JP" dirty="0">
                <a:hlinkClick r:id="rId3"/>
              </a:rPr>
              <a:t>https://www.cas.go.jp/jp/influenza/novel_coronavirus.html</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56430209-9F65-3D49-9DF9-28968152A32F}"/>
              </a:ext>
            </a:extLst>
          </p:cNvPr>
          <p:cNvSpPr>
            <a:spLocks noGrp="1"/>
          </p:cNvSpPr>
          <p:nvPr>
            <p:ph type="sldNum" sz="quarter" idx="12"/>
          </p:nvPr>
        </p:nvSpPr>
        <p:spPr/>
        <p:txBody>
          <a:bodyPr/>
          <a:lstStyle/>
          <a:p>
            <a:fld id="{D26F39CE-828E-974C-A2DD-8D56C23B278A}" type="slidenum">
              <a:rPr kumimoji="1" lang="ja-JP" altLang="en-US" smtClean="0"/>
              <a:t>31</a:t>
            </a:fld>
            <a:endParaRPr kumimoji="1" lang="ja-JP" altLang="en-US"/>
          </a:p>
        </p:txBody>
      </p:sp>
    </p:spTree>
    <p:extLst>
      <p:ext uri="{BB962C8B-B14F-4D97-AF65-F5344CB8AC3E}">
        <p14:creationId xmlns:p14="http://schemas.microsoft.com/office/powerpoint/2010/main" val="3510541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5B5AFFD-2440-0743-946B-1E319BE1A9AA}"/>
              </a:ext>
            </a:extLst>
          </p:cNvPr>
          <p:cNvSpPr>
            <a:spLocks noGrp="1"/>
          </p:cNvSpPr>
          <p:nvPr>
            <p:ph type="sldNum" sz="quarter" idx="12"/>
          </p:nvPr>
        </p:nvSpPr>
        <p:spPr/>
        <p:txBody>
          <a:bodyPr/>
          <a:lstStyle/>
          <a:p>
            <a:r>
              <a:rPr lang="en-US" altLang="ja-JP"/>
              <a:t>-</a:t>
            </a:r>
            <a:fld id="{D26F39CE-828E-974C-A2DD-8D56C23B278A}" type="slidenum">
              <a:rPr lang="ja-JP" altLang="en-US" smtClean="0"/>
              <a:pPr/>
              <a:t>32</a:t>
            </a:fld>
            <a:r>
              <a:rPr lang="en-US" altLang="ja-JP"/>
              <a:t>-</a:t>
            </a:r>
            <a:endParaRPr lang="ja-JP" altLang="en-US"/>
          </a:p>
        </p:txBody>
      </p:sp>
      <p:pic>
        <p:nvPicPr>
          <p:cNvPr id="6" name="図 5">
            <a:extLst>
              <a:ext uri="{FF2B5EF4-FFF2-40B4-BE49-F238E27FC236}">
                <a16:creationId xmlns:a16="http://schemas.microsoft.com/office/drawing/2014/main" id="{D71B7083-395E-7E4A-BA48-3A6A3E5C3BD2}"/>
              </a:ext>
            </a:extLst>
          </p:cNvPr>
          <p:cNvPicPr>
            <a:picLocks noChangeAspect="1"/>
          </p:cNvPicPr>
          <p:nvPr/>
        </p:nvPicPr>
        <p:blipFill>
          <a:blip r:embed="rId2"/>
          <a:stretch>
            <a:fillRect/>
          </a:stretch>
        </p:blipFill>
        <p:spPr>
          <a:xfrm>
            <a:off x="0" y="577387"/>
            <a:ext cx="6858000" cy="8752813"/>
          </a:xfrm>
          <a:prstGeom prst="rect">
            <a:avLst/>
          </a:prstGeom>
        </p:spPr>
      </p:pic>
    </p:spTree>
    <p:extLst>
      <p:ext uri="{BB962C8B-B14F-4D97-AF65-F5344CB8AC3E}">
        <p14:creationId xmlns:p14="http://schemas.microsoft.com/office/powerpoint/2010/main" val="276780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AF953-9985-DE4A-9CE2-50F8416309BE}"/>
              </a:ext>
            </a:extLst>
          </p:cNvPr>
          <p:cNvSpPr>
            <a:spLocks noGrp="1"/>
          </p:cNvSpPr>
          <p:nvPr>
            <p:ph type="title"/>
          </p:nvPr>
        </p:nvSpPr>
        <p:spPr/>
        <p:txBody>
          <a:bodyPr/>
          <a:lstStyle/>
          <a:p>
            <a:r>
              <a:rPr kumimoji="1" lang="en-US" altLang="ja-JP" dirty="0"/>
              <a:t>2. </a:t>
            </a:r>
            <a:r>
              <a:rPr kumimoji="1" lang="ja-JP" altLang="en-US"/>
              <a:t>目次</a:t>
            </a:r>
          </a:p>
        </p:txBody>
      </p:sp>
      <p:sp>
        <p:nvSpPr>
          <p:cNvPr id="3" name="コンテンツ プレースホルダー 2">
            <a:extLst>
              <a:ext uri="{FF2B5EF4-FFF2-40B4-BE49-F238E27FC236}">
                <a16:creationId xmlns:a16="http://schemas.microsoft.com/office/drawing/2014/main" id="{32710E00-1604-B94B-92AF-B994C3D2007B}"/>
              </a:ext>
            </a:extLst>
          </p:cNvPr>
          <p:cNvSpPr>
            <a:spLocks noGrp="1"/>
          </p:cNvSpPr>
          <p:nvPr>
            <p:ph idx="1"/>
          </p:nvPr>
        </p:nvSpPr>
        <p:spPr>
          <a:xfrm>
            <a:off x="471488" y="2109948"/>
            <a:ext cx="5915025" cy="7797640"/>
          </a:xfrm>
        </p:spPr>
        <p:txBody>
          <a:bodyPr>
            <a:normAutofit/>
          </a:bodyPr>
          <a:lstStyle/>
          <a:p>
            <a:pPr marL="0" indent="0">
              <a:buNone/>
              <a:tabLst>
                <a:tab pos="4389438" algn="l"/>
              </a:tabLst>
            </a:pPr>
            <a:r>
              <a:rPr kumimoji="1" lang="en-US" altLang="ja-JP" dirty="0"/>
              <a:t>3.</a:t>
            </a:r>
            <a:r>
              <a:rPr kumimoji="1" lang="ja-JP" altLang="en-US"/>
              <a:t>アリストンホテル の決意</a:t>
            </a:r>
            <a:r>
              <a:rPr kumimoji="1" lang="en-US" altLang="ja-JP" dirty="0"/>
              <a:t>	5P</a:t>
            </a:r>
          </a:p>
          <a:p>
            <a:pPr marL="0" indent="0">
              <a:buNone/>
              <a:tabLst>
                <a:tab pos="4389438" algn="l"/>
              </a:tabLst>
            </a:pPr>
            <a:r>
              <a:rPr lang="en-US" altLang="ja-JP" dirty="0"/>
              <a:t>4.</a:t>
            </a:r>
            <a:r>
              <a:rPr lang="ja-JP" altLang="en-US"/>
              <a:t>厚生労働省ガイドライン</a:t>
            </a:r>
            <a:r>
              <a:rPr kumimoji="1" lang="en-US" altLang="ja-JP" dirty="0"/>
              <a:t>	6P</a:t>
            </a:r>
          </a:p>
          <a:p>
            <a:pPr marL="0" indent="0">
              <a:buNone/>
              <a:tabLst>
                <a:tab pos="4389438" algn="l"/>
              </a:tabLst>
            </a:pPr>
            <a:r>
              <a:rPr lang="en-US" altLang="ja-JP" dirty="0"/>
              <a:t>5. </a:t>
            </a:r>
            <a:r>
              <a:rPr lang="ja-JP" altLang="en-US"/>
              <a:t>対象入国者行政側管理体制</a:t>
            </a:r>
            <a:r>
              <a:rPr lang="en-US" altLang="ja-JP" dirty="0"/>
              <a:t>	9P</a:t>
            </a:r>
          </a:p>
          <a:p>
            <a:pPr marL="0" indent="0">
              <a:buNone/>
              <a:tabLst>
                <a:tab pos="4389438" algn="l"/>
              </a:tabLst>
            </a:pPr>
            <a:r>
              <a:rPr lang="en-US" altLang="ja-JP" dirty="0"/>
              <a:t>6. </a:t>
            </a:r>
            <a:r>
              <a:rPr lang="ja-JP" altLang="en-US"/>
              <a:t>受入れ概要</a:t>
            </a:r>
            <a:r>
              <a:rPr lang="en-US" altLang="ja-JP" dirty="0"/>
              <a:t>	10P</a:t>
            </a:r>
          </a:p>
          <a:p>
            <a:pPr marL="0" indent="0">
              <a:buNone/>
              <a:tabLst>
                <a:tab pos="4389438" algn="l"/>
              </a:tabLst>
            </a:pPr>
            <a:r>
              <a:rPr lang="en-US" altLang="ja-JP" dirty="0"/>
              <a:t>6-1. </a:t>
            </a:r>
            <a:r>
              <a:rPr lang="ja-JP" altLang="en-US"/>
              <a:t>予約受け</a:t>
            </a:r>
            <a:r>
              <a:rPr lang="en-US" altLang="ja-JP" dirty="0"/>
              <a:t>	11P</a:t>
            </a:r>
          </a:p>
          <a:p>
            <a:pPr marL="0" indent="0">
              <a:buNone/>
              <a:tabLst>
                <a:tab pos="4389438" algn="l"/>
              </a:tabLst>
            </a:pPr>
            <a:r>
              <a:rPr lang="en-US" altLang="ja-JP" dirty="0"/>
              <a:t>6-2. </a:t>
            </a:r>
            <a:r>
              <a:rPr lang="ja-JP" altLang="en-US"/>
              <a:t>到着対応</a:t>
            </a:r>
            <a:r>
              <a:rPr lang="en-US" altLang="ja-JP" dirty="0"/>
              <a:t>	12P</a:t>
            </a:r>
          </a:p>
          <a:p>
            <a:pPr marL="0" indent="0">
              <a:buNone/>
              <a:tabLst>
                <a:tab pos="4389438" algn="l"/>
              </a:tabLst>
            </a:pPr>
            <a:r>
              <a:rPr lang="en-US" altLang="ja-JP" dirty="0"/>
              <a:t>6-3. </a:t>
            </a:r>
            <a:r>
              <a:rPr lang="ja-JP" altLang="en-US"/>
              <a:t>滞在者管理</a:t>
            </a:r>
            <a:r>
              <a:rPr lang="en-US" altLang="ja-JP" dirty="0"/>
              <a:t>	13P</a:t>
            </a:r>
          </a:p>
          <a:p>
            <a:pPr marL="0" indent="0">
              <a:buNone/>
              <a:tabLst>
                <a:tab pos="4389438" algn="l"/>
              </a:tabLst>
            </a:pPr>
            <a:r>
              <a:rPr lang="en-US" altLang="ja-JP" dirty="0"/>
              <a:t>6-4. </a:t>
            </a:r>
            <a:r>
              <a:rPr lang="ja-JP" altLang="en-US"/>
              <a:t>配食</a:t>
            </a:r>
            <a:r>
              <a:rPr lang="en-US" altLang="ja-JP" dirty="0"/>
              <a:t>	14P</a:t>
            </a:r>
          </a:p>
          <a:p>
            <a:pPr marL="0" indent="0">
              <a:buNone/>
              <a:tabLst>
                <a:tab pos="4389438" algn="l"/>
              </a:tabLst>
            </a:pPr>
            <a:r>
              <a:rPr lang="en-US" altLang="ja-JP" dirty="0"/>
              <a:t>6-5. </a:t>
            </a:r>
            <a:r>
              <a:rPr lang="ja-JP" altLang="en-US"/>
              <a:t>衛生管理</a:t>
            </a:r>
            <a:r>
              <a:rPr lang="en-US" altLang="ja-JP" dirty="0"/>
              <a:t>	15P</a:t>
            </a:r>
          </a:p>
          <a:p>
            <a:pPr marL="0" indent="0">
              <a:buNone/>
              <a:tabLst>
                <a:tab pos="4389438" algn="l"/>
              </a:tabLst>
            </a:pPr>
            <a:r>
              <a:rPr lang="ja-JP" altLang="en-US"/>
              <a:t>　事業所内のゾーニングと防護</a:t>
            </a:r>
            <a:r>
              <a:rPr lang="en-US" altLang="ja-JP" dirty="0"/>
              <a:t>	16P</a:t>
            </a:r>
          </a:p>
          <a:p>
            <a:pPr marL="0" indent="0">
              <a:buNone/>
              <a:tabLst>
                <a:tab pos="4389438" algn="l"/>
              </a:tabLst>
            </a:pPr>
            <a:r>
              <a:rPr lang="ja-JP" altLang="en-US"/>
              <a:t>　ゾーニング実施例</a:t>
            </a:r>
            <a:r>
              <a:rPr lang="en-US" altLang="ja-JP" dirty="0"/>
              <a:t>	17P</a:t>
            </a:r>
          </a:p>
          <a:p>
            <a:pPr marL="0" indent="0">
              <a:buNone/>
              <a:tabLst>
                <a:tab pos="4389438" algn="l"/>
              </a:tabLst>
            </a:pPr>
            <a:r>
              <a:rPr lang="ja-JP" altLang="en-US"/>
              <a:t>　ゾーニンズ設置方法</a:t>
            </a:r>
            <a:r>
              <a:rPr lang="en-US" altLang="ja-JP" dirty="0"/>
              <a:t>	18P</a:t>
            </a:r>
          </a:p>
          <a:p>
            <a:pPr marL="0" indent="0">
              <a:buNone/>
              <a:tabLst>
                <a:tab pos="4389438" algn="l"/>
              </a:tabLst>
            </a:pPr>
            <a:r>
              <a:rPr lang="ja-JP" altLang="en-US"/>
              <a:t>　ゾーン消毒方法</a:t>
            </a:r>
            <a:r>
              <a:rPr lang="en-US" altLang="ja-JP" dirty="0"/>
              <a:t>	19P</a:t>
            </a:r>
          </a:p>
          <a:p>
            <a:pPr marL="0" indent="0">
              <a:buNone/>
              <a:tabLst>
                <a:tab pos="4389438" algn="l"/>
              </a:tabLst>
            </a:pPr>
            <a:r>
              <a:rPr lang="ja-JP" altLang="en-US"/>
              <a:t>　資料</a:t>
            </a:r>
            <a:r>
              <a:rPr lang="en-US" altLang="ja-JP" dirty="0"/>
              <a:t>	20P</a:t>
            </a:r>
          </a:p>
          <a:p>
            <a:pPr marL="0" indent="0">
              <a:buNone/>
              <a:tabLst>
                <a:tab pos="4389438" algn="l"/>
              </a:tabLst>
            </a:pPr>
            <a:r>
              <a:rPr lang="en-US" altLang="ja-JP" dirty="0"/>
              <a:t>7-6. </a:t>
            </a:r>
            <a:r>
              <a:rPr lang="ja-JP" altLang="en-US"/>
              <a:t>リネン交換</a:t>
            </a:r>
            <a:r>
              <a:rPr lang="en-US" altLang="ja-JP" dirty="0"/>
              <a:t>	21P</a:t>
            </a:r>
          </a:p>
          <a:p>
            <a:pPr marL="0" indent="0">
              <a:buNone/>
              <a:tabLst>
                <a:tab pos="4389438" algn="l"/>
              </a:tabLst>
            </a:pPr>
            <a:r>
              <a:rPr lang="en-US" altLang="ja-JP" dirty="0"/>
              <a:t>7-7.</a:t>
            </a:r>
            <a:r>
              <a:rPr lang="ja-JP" altLang="en-US"/>
              <a:t>出立対応</a:t>
            </a:r>
            <a:r>
              <a:rPr lang="en-US" altLang="ja-JP" dirty="0"/>
              <a:t>	22P</a:t>
            </a:r>
          </a:p>
          <a:p>
            <a:pPr marL="0" indent="0">
              <a:buNone/>
              <a:tabLst>
                <a:tab pos="4389438" algn="l"/>
              </a:tabLst>
            </a:pPr>
            <a:r>
              <a:rPr lang="en-US" altLang="ja-JP" dirty="0"/>
              <a:t>7-8. </a:t>
            </a:r>
            <a:r>
              <a:rPr lang="ja-JP" altLang="en-US"/>
              <a:t>客室清掃</a:t>
            </a:r>
            <a:r>
              <a:rPr lang="en-US" altLang="ja-JP" dirty="0"/>
              <a:t>	23P</a:t>
            </a:r>
          </a:p>
          <a:p>
            <a:pPr marL="0" indent="0">
              <a:buNone/>
              <a:tabLst>
                <a:tab pos="4389438" algn="l"/>
              </a:tabLst>
            </a:pPr>
            <a:r>
              <a:rPr lang="ja-JP" altLang="en-US"/>
              <a:t>　発症していない部屋の清掃手順</a:t>
            </a:r>
            <a:r>
              <a:rPr lang="en-US" altLang="ja-JP" dirty="0"/>
              <a:t>	24P</a:t>
            </a:r>
          </a:p>
          <a:p>
            <a:pPr marL="0" indent="0">
              <a:buNone/>
              <a:tabLst>
                <a:tab pos="4389438" algn="l"/>
              </a:tabLst>
            </a:pPr>
            <a:r>
              <a:rPr lang="ja-JP" altLang="en-US"/>
              <a:t>　発症者の部屋の清掃手順</a:t>
            </a:r>
            <a:r>
              <a:rPr lang="en-US" altLang="ja-JP" dirty="0"/>
              <a:t>	25P</a:t>
            </a:r>
          </a:p>
          <a:p>
            <a:pPr marL="0" indent="0">
              <a:buNone/>
              <a:tabLst>
                <a:tab pos="4389438" algn="l"/>
              </a:tabLst>
            </a:pPr>
            <a:r>
              <a:rPr lang="ja-JP" altLang="en-US"/>
              <a:t>　消毒指定箇所</a:t>
            </a:r>
            <a:r>
              <a:rPr lang="en-US" altLang="ja-JP" dirty="0"/>
              <a:t>	26P-27P</a:t>
            </a:r>
          </a:p>
          <a:p>
            <a:pPr marL="0" indent="0">
              <a:buNone/>
              <a:tabLst>
                <a:tab pos="4389438" algn="l"/>
              </a:tabLst>
            </a:pPr>
            <a:r>
              <a:rPr lang="en-US" altLang="ja-JP" dirty="0"/>
              <a:t>9. </a:t>
            </a:r>
            <a:r>
              <a:rPr lang="ja-JP" altLang="en-US"/>
              <a:t>発病時対応</a:t>
            </a:r>
            <a:r>
              <a:rPr lang="en-US" altLang="ja-JP" dirty="0"/>
              <a:t>	28P</a:t>
            </a:r>
          </a:p>
          <a:p>
            <a:pPr marL="0" indent="0">
              <a:buNone/>
              <a:tabLst>
                <a:tab pos="4389438" algn="l"/>
              </a:tabLst>
            </a:pPr>
            <a:r>
              <a:rPr lang="en-US" altLang="ja-JP" dirty="0"/>
              <a:t>10.</a:t>
            </a:r>
            <a:r>
              <a:rPr lang="ja-JP" altLang="en-US"/>
              <a:t>関係連絡先</a:t>
            </a:r>
            <a:r>
              <a:rPr lang="en-US" altLang="ja-JP" dirty="0"/>
              <a:t>	31P</a:t>
            </a:r>
          </a:p>
        </p:txBody>
      </p:sp>
      <p:sp>
        <p:nvSpPr>
          <p:cNvPr id="4" name="スライド番号プレースホルダー 3">
            <a:extLst>
              <a:ext uri="{FF2B5EF4-FFF2-40B4-BE49-F238E27FC236}">
                <a16:creationId xmlns:a16="http://schemas.microsoft.com/office/drawing/2014/main" id="{39430C80-E450-0F41-BDCB-8CFA0464644D}"/>
              </a:ext>
            </a:extLst>
          </p:cNvPr>
          <p:cNvSpPr>
            <a:spLocks noGrp="1"/>
          </p:cNvSpPr>
          <p:nvPr>
            <p:ph type="sldNum" sz="quarter" idx="12"/>
          </p:nvPr>
        </p:nvSpPr>
        <p:spPr/>
        <p:txBody>
          <a:bodyPr/>
          <a:lstStyle/>
          <a:p>
            <a:fld id="{D26F39CE-828E-974C-A2DD-8D56C23B278A}" type="slidenum">
              <a:rPr kumimoji="1" lang="ja-JP" altLang="en-US" smtClean="0"/>
              <a:t>4</a:t>
            </a:fld>
            <a:endParaRPr kumimoji="1" lang="ja-JP" altLang="en-US"/>
          </a:p>
        </p:txBody>
      </p:sp>
    </p:spTree>
    <p:extLst>
      <p:ext uri="{BB962C8B-B14F-4D97-AF65-F5344CB8AC3E}">
        <p14:creationId xmlns:p14="http://schemas.microsoft.com/office/powerpoint/2010/main" val="301932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0A767-ADB3-C044-8A26-432F8A1DDE38}"/>
              </a:ext>
            </a:extLst>
          </p:cNvPr>
          <p:cNvSpPr>
            <a:spLocks noGrp="1"/>
          </p:cNvSpPr>
          <p:nvPr>
            <p:ph type="title"/>
          </p:nvPr>
        </p:nvSpPr>
        <p:spPr/>
        <p:txBody>
          <a:bodyPr/>
          <a:lstStyle/>
          <a:p>
            <a:r>
              <a:rPr kumimoji="1" lang="en-US" altLang="ja-JP" dirty="0"/>
              <a:t>3. </a:t>
            </a:r>
            <a:r>
              <a:rPr kumimoji="1" lang="ja-JP" altLang="en-US"/>
              <a:t>社会的課題に対する決意</a:t>
            </a:r>
          </a:p>
        </p:txBody>
      </p:sp>
      <p:sp>
        <p:nvSpPr>
          <p:cNvPr id="3" name="コンテンツ プレースホルダー 2">
            <a:extLst>
              <a:ext uri="{FF2B5EF4-FFF2-40B4-BE49-F238E27FC236}">
                <a16:creationId xmlns:a16="http://schemas.microsoft.com/office/drawing/2014/main" id="{3F61A2BA-D71D-6546-9F3E-AAAF98B36EC3}"/>
              </a:ext>
            </a:extLst>
          </p:cNvPr>
          <p:cNvSpPr>
            <a:spLocks noGrp="1"/>
          </p:cNvSpPr>
          <p:nvPr>
            <p:ph idx="1"/>
          </p:nvPr>
        </p:nvSpPr>
        <p:spPr/>
        <p:txBody>
          <a:bodyPr>
            <a:normAutofit/>
          </a:bodyPr>
          <a:lstStyle/>
          <a:p>
            <a:pPr marL="0" indent="0">
              <a:lnSpc>
                <a:spcPct val="110000"/>
              </a:lnSpc>
              <a:buNone/>
            </a:pPr>
            <a:r>
              <a:rPr lang="ja-JP" altLang="en-US" sz="1400"/>
              <a:t>政府の緊急対策の呼びかけにより、国民と企業の多くが協力した結果、ホテル の運営状況は、宿泊・宴会のキャンセルが相次ぎ、今後も回復する見込みを得ていません。</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経済的な部分で困難な状況である一方で、現在コロナ感染を封じ込める上で、入国者の自主待機の確実な実施は、米国からの到着客が加わることあり、重要で長期的な課題になっていると思います。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今後、コロナ感染者のピークを迎えた後も、海外からの入国者の検疫強化が続くことが予想され、日本においてコロナウィルス感染リスクを許容しながら、諸外国との経済活動を回復させる環境の構築が重要となると思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我々は、</a:t>
            </a:r>
            <a:r>
              <a:rPr kumimoji="1" lang="ja-JP" altLang="en-US" sz="1400"/>
              <a:t>現在・将来の社会的課題に対し、「ホテル」リソースの提供を通じ、コロナウィルス対策の底上げを支援することが重要であるという考えに至りました。</a:t>
            </a:r>
            <a:endParaRPr kumimoji="1" lang="en-US" altLang="ja-JP" sz="1400" dirty="0"/>
          </a:p>
          <a:p>
            <a:pPr marL="0" indent="0">
              <a:lnSpc>
                <a:spcPct val="110000"/>
              </a:lnSpc>
              <a:buNone/>
            </a:pPr>
            <a:endParaRPr kumimoji="1" lang="en-US" altLang="ja-JP" sz="1400" dirty="0"/>
          </a:p>
          <a:p>
            <a:pPr marL="0" indent="0">
              <a:lnSpc>
                <a:spcPct val="110000"/>
              </a:lnSpc>
              <a:buNone/>
            </a:pPr>
            <a:r>
              <a:rPr lang="ja-JP" altLang="en-US" sz="1400"/>
              <a:t>そこで、我々は、コロナウィルス対策に全面的に協力する対応を進めたいと考えています。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つきましては、社員・スタッフ・関係先の各方面へのご理解とともに、ご協力とご支援をお願いする次第です。</a:t>
            </a:r>
            <a:endParaRPr lang="en-US" altLang="ja-JP" sz="1400" dirty="0"/>
          </a:p>
        </p:txBody>
      </p:sp>
      <p:sp>
        <p:nvSpPr>
          <p:cNvPr id="4" name="スライド番号プレースホルダー 3">
            <a:extLst>
              <a:ext uri="{FF2B5EF4-FFF2-40B4-BE49-F238E27FC236}">
                <a16:creationId xmlns:a16="http://schemas.microsoft.com/office/drawing/2014/main" id="{2179E951-1A5D-D544-8413-72067EF7DC76}"/>
              </a:ext>
            </a:extLst>
          </p:cNvPr>
          <p:cNvSpPr>
            <a:spLocks noGrp="1"/>
          </p:cNvSpPr>
          <p:nvPr>
            <p:ph type="sldNum" sz="quarter" idx="12"/>
          </p:nvPr>
        </p:nvSpPr>
        <p:spPr/>
        <p:txBody>
          <a:bodyPr/>
          <a:lstStyle/>
          <a:p>
            <a:fld id="{D26F39CE-828E-974C-A2DD-8D56C23B278A}" type="slidenum">
              <a:rPr kumimoji="1" lang="ja-JP" altLang="en-US" smtClean="0"/>
              <a:t>5</a:t>
            </a:fld>
            <a:endParaRPr kumimoji="1" lang="ja-JP" altLang="en-US"/>
          </a:p>
        </p:txBody>
      </p:sp>
    </p:spTree>
    <p:extLst>
      <p:ext uri="{BB962C8B-B14F-4D97-AF65-F5344CB8AC3E}">
        <p14:creationId xmlns:p14="http://schemas.microsoft.com/office/powerpoint/2010/main" val="542624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lang="en-US" altLang="ja-JP" dirty="0"/>
              <a:t>4. </a:t>
            </a:r>
            <a:r>
              <a:rPr lang="ja-JP" altLang="en-US"/>
              <a:t>入国者　検疫強化状況</a:t>
            </a:r>
            <a:endParaRPr kumimoji="1" lang="ja-JP" altLang="en-US"/>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2316358"/>
          </a:xfrm>
        </p:spPr>
        <p:txBody>
          <a:bodyPr>
            <a:normAutofit/>
          </a:bodyPr>
          <a:lstStyle/>
          <a:p>
            <a:pPr marL="0" indent="0">
              <a:buNone/>
            </a:pPr>
            <a:r>
              <a:rPr lang="ja-JP" altLang="en-US"/>
              <a:t>厚生労働省検疫室による入国者に対する検疫強化が実施されています。当社も厚生労働省の指導下、</a:t>
            </a:r>
            <a:r>
              <a:rPr lang="en-US" altLang="ja-JP" dirty="0"/>
              <a:t>14</a:t>
            </a:r>
            <a:r>
              <a:rPr lang="ja-JP" altLang="en-US"/>
              <a:t>日間自主待機者の受け入れについて、対応する必要があります。</a:t>
            </a:r>
            <a:endParaRPr lang="en-US" altLang="ja-JP" dirty="0"/>
          </a:p>
          <a:p>
            <a:pPr marL="0" indent="0">
              <a:buNone/>
            </a:pPr>
            <a:endParaRPr lang="en-US" altLang="ja-JP" dirty="0"/>
          </a:p>
          <a:p>
            <a:pPr marL="0" indent="0">
              <a:buNone/>
            </a:pPr>
            <a:r>
              <a:rPr lang="ja-JP" altLang="en-US">
                <a:latin typeface="MS Gothic" panose="020B0609070205080204" pitchFamily="49" charset="-128"/>
                <a:ea typeface="MS Gothic" panose="020B0609070205080204" pitchFamily="49" charset="-128"/>
              </a:rPr>
              <a:t>厚生労働省　検疫強化について（令和２年３月</a:t>
            </a:r>
            <a:r>
              <a:rPr lang="en-US" altLang="ja-JP" dirty="0">
                <a:latin typeface="MS Gothic" panose="020B0609070205080204" pitchFamily="49" charset="-128"/>
                <a:ea typeface="MS Gothic" panose="020B0609070205080204" pitchFamily="49" charset="-128"/>
              </a:rPr>
              <a:t>26</a:t>
            </a:r>
            <a:r>
              <a:rPr lang="ja-JP" altLang="en-US">
                <a:latin typeface="MS Gothic" panose="020B0609070205080204" pitchFamily="49" charset="-128"/>
                <a:ea typeface="MS Gothic" panose="020B0609070205080204" pitchFamily="49" charset="-128"/>
              </a:rPr>
              <a:t>日時点版）</a:t>
            </a:r>
            <a:endParaRPr lang="en-US" altLang="ja-JP" dirty="0">
              <a:latin typeface="MS Gothic" panose="020B0609070205080204" pitchFamily="49" charset="-128"/>
              <a:ea typeface="MS Gothic" panose="020B0609070205080204" pitchFamily="49" charset="-128"/>
            </a:endParaRPr>
          </a:p>
          <a:p>
            <a:pPr marL="0" indent="0">
              <a:buNone/>
            </a:pPr>
            <a:r>
              <a:rPr lang="ja-JP" altLang="en-US">
                <a:latin typeface="MS PGothic" panose="020B0600070205080204" pitchFamily="34" charset="-128"/>
                <a:ea typeface="MS PGothic" panose="020B0600070205080204" pitchFamily="34" charset="-128"/>
              </a:rPr>
              <a:t>入国した日の過去</a:t>
            </a:r>
            <a:r>
              <a:rPr lang="en-US" altLang="ja-JP" dirty="0">
                <a:latin typeface="MS PGothic" panose="020B0600070205080204" pitchFamily="34" charset="-128"/>
                <a:ea typeface="MS PGothic" panose="020B0600070205080204" pitchFamily="34" charset="-128"/>
              </a:rPr>
              <a:t>14</a:t>
            </a:r>
            <a:r>
              <a:rPr lang="ja-JP" altLang="en-US">
                <a:latin typeface="MS PGothic" panose="020B0600070205080204" pitchFamily="34" charset="-128"/>
                <a:ea typeface="MS PGothic" panose="020B0600070205080204" pitchFamily="34" charset="-128"/>
              </a:rPr>
              <a:t>日以内に</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検疫強化対象地域（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１）</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に滞在歴（検疫強化対象国として追加された日以降の滞在歴）がある方、</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入管法に基づく入国制限対象地域（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２）</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に滞在歴のある方には、入国の前後で以下の対応をお願いします。</a:t>
            </a:r>
            <a:endParaRPr lang="en-US" altLang="ja-JP" dirty="0">
              <a:latin typeface="MS PGothic" panose="020B0600070205080204" pitchFamily="34" charset="-128"/>
              <a:ea typeface="MS PGothic" panose="020B0600070205080204" pitchFamily="34" charset="-128"/>
            </a:endParaRPr>
          </a:p>
        </p:txBody>
      </p:sp>
      <p:sp>
        <p:nvSpPr>
          <p:cNvPr id="11" name="コンテンツ プレースホルダー 2">
            <a:extLst>
              <a:ext uri="{FF2B5EF4-FFF2-40B4-BE49-F238E27FC236}">
                <a16:creationId xmlns:a16="http://schemas.microsoft.com/office/drawing/2014/main" id="{43135280-F77A-6645-94BF-9FE2423E9876}"/>
              </a:ext>
            </a:extLst>
          </p:cNvPr>
          <p:cNvSpPr txBox="1">
            <a:spLocks/>
          </p:cNvSpPr>
          <p:nvPr/>
        </p:nvSpPr>
        <p:spPr>
          <a:xfrm>
            <a:off x="561975" y="7246012"/>
            <a:ext cx="5915025" cy="1698055"/>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a:t>
            </a:r>
            <a:r>
              <a:rPr lang="en-US" altLang="ja-JP" sz="1000" dirty="0">
                <a:latin typeface="MS PGothic" panose="020B0600070205080204" pitchFamily="34" charset="-128"/>
                <a:ea typeface="MS PGothic" panose="020B0600070205080204" pitchFamily="34" charset="-128"/>
              </a:rPr>
              <a:t>※</a:t>
            </a:r>
            <a:r>
              <a:rPr lang="ja-JP" altLang="en-US" sz="1000">
                <a:latin typeface="MS PGothic" panose="020B0600070205080204" pitchFamily="34" charset="-128"/>
                <a:ea typeface="MS PGothic" panose="020B0600070205080204" pitchFamily="34" charset="-128"/>
              </a:rPr>
              <a:t>２）入管法に基づく入国制限対象地域　（これらの地域に滞在歴のある外国人は、特段の事情がない限り、入国拒否の対象となります）（注：下線は、２０２０年３月２７日午前０時（日本時間）から追加）　</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＜中国＞湖北省、浙江省</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＜韓国＞大邱広域市、慶尚北道（清道郡、慶山市、安東市、永川市、漆谷郡、義城郡、星州郡、軍威郡）</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＜イラン＞全ての地域</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ヨーロッパ＞アイスランド、アイルランド、アンドラ、イタリア、エストニア、オーストリア、オランダ、サンマリノ、スイス、スウェーデン、スペイン、スロベニア、デンマーク、ドイツ、ノルウェー、バチカン、フランス、ベルギー、ポルトガル、マルタ、モナコ、リヒテンシュタイン、ルクセンブルクの全ての地域</a:t>
            </a: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p>
          <a:p>
            <a:pPr marL="0" indent="0">
              <a:buFont typeface="Arial" panose="020B0604020202020204" pitchFamily="34" charset="0"/>
              <a:buNone/>
            </a:pPr>
            <a:endParaRPr lang="ja-JP" altLang="en-US" sz="1000"/>
          </a:p>
        </p:txBody>
      </p:sp>
      <p:graphicFrame>
        <p:nvGraphicFramePr>
          <p:cNvPr id="12" name="表 11">
            <a:extLst>
              <a:ext uri="{FF2B5EF4-FFF2-40B4-BE49-F238E27FC236}">
                <a16:creationId xmlns:a16="http://schemas.microsoft.com/office/drawing/2014/main" id="{8C229C5F-FDC9-7943-BEE3-9E17C51A8C51}"/>
              </a:ext>
            </a:extLst>
          </p:cNvPr>
          <p:cNvGraphicFramePr>
            <a:graphicFrameLocks noGrp="1"/>
          </p:cNvGraphicFramePr>
          <p:nvPr>
            <p:extLst>
              <p:ext uri="{D42A27DB-BD31-4B8C-83A1-F6EECF244321}">
                <p14:modId xmlns:p14="http://schemas.microsoft.com/office/powerpoint/2010/main" val="3993341583"/>
              </p:ext>
            </p:extLst>
          </p:nvPr>
        </p:nvGraphicFramePr>
        <p:xfrm>
          <a:off x="561975" y="5148733"/>
          <a:ext cx="5734050" cy="1698055"/>
        </p:xfrm>
        <a:graphic>
          <a:graphicData uri="http://schemas.openxmlformats.org/drawingml/2006/table">
            <a:tbl>
              <a:tblPr/>
              <a:tblGrid>
                <a:gridCol w="990600">
                  <a:extLst>
                    <a:ext uri="{9D8B030D-6E8A-4147-A177-3AD203B41FA5}">
                      <a16:colId xmlns:a16="http://schemas.microsoft.com/office/drawing/2014/main" val="1657927331"/>
                    </a:ext>
                  </a:extLst>
                </a:gridCol>
                <a:gridCol w="4743450">
                  <a:extLst>
                    <a:ext uri="{9D8B030D-6E8A-4147-A177-3AD203B41FA5}">
                      <a16:colId xmlns:a16="http://schemas.microsoft.com/office/drawing/2014/main" val="586779339"/>
                    </a:ext>
                  </a:extLst>
                </a:gridCol>
              </a:tblGrid>
              <a:tr h="0">
                <a:tc>
                  <a:txBody>
                    <a:bodyPr/>
                    <a:lstStyle/>
                    <a:p>
                      <a:r>
                        <a:rPr lang="ja-JP" altLang="en-US" i="0">
                          <a:effectLst/>
                        </a:rPr>
                        <a:t>東アジア</a:t>
                      </a:r>
                    </a:p>
                  </a:txBody>
                  <a:tcPr marL="0" marR="0" marT="0" marB="0" anchor="ctr">
                    <a:lnL>
                      <a:noFill/>
                    </a:lnL>
                    <a:lnR>
                      <a:noFill/>
                    </a:lnR>
                    <a:lnT>
                      <a:noFill/>
                    </a:lnT>
                    <a:lnB>
                      <a:noFill/>
                    </a:lnB>
                  </a:tcPr>
                </a:tc>
                <a:tc>
                  <a:txBody>
                    <a:bodyPr/>
                    <a:lstStyle/>
                    <a:p>
                      <a:r>
                        <a:rPr lang="ja-JP" altLang="en-US" i="0">
                          <a:effectLst/>
                        </a:rPr>
                        <a:t>中国、韓国（</a:t>
                      </a:r>
                      <a:r>
                        <a:rPr lang="en-US" altLang="ja-JP" i="0">
                          <a:effectLst/>
                        </a:rPr>
                        <a:t>3</a:t>
                      </a:r>
                      <a:r>
                        <a:rPr lang="ja-JP" altLang="en-US" i="0">
                          <a:effectLst/>
                        </a:rPr>
                        <a:t>月９日午前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1939447956"/>
                  </a:ext>
                </a:extLst>
              </a:tr>
              <a:tr h="0">
                <a:tc>
                  <a:txBody>
                    <a:bodyPr/>
                    <a:lstStyle/>
                    <a:p>
                      <a:r>
                        <a:rPr lang="ja-JP" altLang="en-US" i="0">
                          <a:effectLst/>
                        </a:rPr>
                        <a:t>ヨーロッパ</a:t>
                      </a:r>
                    </a:p>
                  </a:txBody>
                  <a:tcPr marL="0" marR="0" marT="0" marB="0" anchor="ctr">
                    <a:lnL>
                      <a:noFill/>
                    </a:lnL>
                    <a:lnR>
                      <a:noFill/>
                    </a:lnR>
                    <a:lnT>
                      <a:noFill/>
                    </a:lnT>
                    <a:lnB>
                      <a:noFill/>
                    </a:lnB>
                  </a:tcPr>
                </a:tc>
                <a:tc>
                  <a:txBody>
                    <a:bodyPr/>
                    <a:lstStyle/>
                    <a:p>
                      <a:r>
                        <a:rPr lang="ja-JP" altLang="en-US" i="0">
                          <a:effectLst/>
                        </a:rPr>
                        <a:t>シェンゲン協定加盟国（アイスランド、ギリシャ、スロバキア、チェコ、ハンガリー、フィンランド、ポーランド、ラトビア、リトアニア）、英国、キプロス、クロアチア、サンマリノ、ブルガリア、ルーマニア（</a:t>
                      </a:r>
                      <a:r>
                        <a:rPr lang="en-US" altLang="ja-JP" i="0" dirty="0">
                          <a:effectLst/>
                        </a:rPr>
                        <a:t>3</a:t>
                      </a:r>
                      <a:r>
                        <a:rPr lang="ja-JP" altLang="en-US" i="0">
                          <a:effectLst/>
                        </a:rPr>
                        <a:t>月２１日午前</a:t>
                      </a:r>
                      <a:r>
                        <a:rPr lang="en-US" altLang="ja-JP" i="0" dirty="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2890281849"/>
                  </a:ext>
                </a:extLst>
              </a:tr>
              <a:tr h="0">
                <a:tc>
                  <a:txBody>
                    <a:bodyPr/>
                    <a:lstStyle/>
                    <a:p>
                      <a:r>
                        <a:rPr lang="ja-JP" altLang="en-US" i="0">
                          <a:effectLst/>
                        </a:rPr>
                        <a:t>中東</a:t>
                      </a:r>
                    </a:p>
                  </a:txBody>
                  <a:tcPr marL="0" marR="0" marT="0" marB="0" anchor="ctr">
                    <a:lnL>
                      <a:noFill/>
                    </a:lnL>
                    <a:lnR>
                      <a:noFill/>
                    </a:lnR>
                    <a:lnT>
                      <a:noFill/>
                    </a:lnT>
                    <a:lnB>
                      <a:noFill/>
                    </a:lnB>
                  </a:tcPr>
                </a:tc>
                <a:tc>
                  <a:txBody>
                    <a:bodyPr/>
                    <a:lstStyle/>
                    <a:p>
                      <a:r>
                        <a:rPr lang="ja-JP" altLang="en-US" i="0" u="sng">
                          <a:effectLst/>
                        </a:rPr>
                        <a:t>イスラエル、カタール、バーレーン（３月２８日午前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539039471"/>
                  </a:ext>
                </a:extLst>
              </a:tr>
              <a:tr h="0">
                <a:tc>
                  <a:txBody>
                    <a:bodyPr/>
                    <a:lstStyle/>
                    <a:p>
                      <a:r>
                        <a:rPr lang="ja-JP" altLang="en-US" i="0">
                          <a:effectLst/>
                        </a:rPr>
                        <a:t>アフリカ</a:t>
                      </a:r>
                    </a:p>
                  </a:txBody>
                  <a:tcPr marL="0" marR="0" marT="0" marB="0" anchor="ctr">
                    <a:lnL>
                      <a:noFill/>
                    </a:lnL>
                    <a:lnR>
                      <a:noFill/>
                    </a:lnR>
                    <a:lnT>
                      <a:noFill/>
                    </a:lnT>
                    <a:lnB>
                      <a:noFill/>
                    </a:lnB>
                  </a:tcPr>
                </a:tc>
                <a:tc>
                  <a:txBody>
                    <a:bodyPr/>
                    <a:lstStyle/>
                    <a:p>
                      <a:r>
                        <a:rPr lang="ja-JP" altLang="en-US" i="0">
                          <a:effectLst/>
                        </a:rPr>
                        <a:t>エジプト（</a:t>
                      </a:r>
                      <a:r>
                        <a:rPr lang="en-US" altLang="ja-JP" i="0">
                          <a:effectLst/>
                        </a:rPr>
                        <a:t>3</a:t>
                      </a:r>
                      <a:r>
                        <a:rPr lang="ja-JP" altLang="en-US" i="0">
                          <a:effectLst/>
                        </a:rPr>
                        <a:t>月２１日午前</a:t>
                      </a:r>
                      <a:r>
                        <a:rPr lang="en-US" altLang="ja-JP" i="0">
                          <a:effectLst/>
                        </a:rPr>
                        <a:t>0</a:t>
                      </a:r>
                      <a:r>
                        <a:rPr lang="ja-JP" altLang="en-US" i="0">
                          <a:effectLst/>
                        </a:rPr>
                        <a:t>時から追加）、</a:t>
                      </a:r>
                      <a:r>
                        <a:rPr lang="ja-JP" altLang="en-US" i="0" u="sng">
                          <a:effectLst/>
                        </a:rPr>
                        <a:t>コンゴ民主共和国（３月２８日午前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1499966920"/>
                  </a:ext>
                </a:extLst>
              </a:tr>
              <a:tr h="0">
                <a:tc>
                  <a:txBody>
                    <a:bodyPr/>
                    <a:lstStyle/>
                    <a:p>
                      <a:r>
                        <a:rPr lang="ja-JP" altLang="en-US" i="0">
                          <a:effectLst/>
                        </a:rPr>
                        <a:t>北米</a:t>
                      </a:r>
                    </a:p>
                  </a:txBody>
                  <a:tcPr marL="0" marR="0" marT="0" marB="0" anchor="ctr">
                    <a:lnL>
                      <a:noFill/>
                    </a:lnL>
                    <a:lnR>
                      <a:noFill/>
                    </a:lnR>
                    <a:lnT>
                      <a:noFill/>
                    </a:lnT>
                    <a:lnB>
                      <a:noFill/>
                    </a:lnB>
                  </a:tcPr>
                </a:tc>
                <a:tc>
                  <a:txBody>
                    <a:bodyPr/>
                    <a:lstStyle/>
                    <a:p>
                      <a:r>
                        <a:rPr lang="ja-JP" altLang="en-US" i="0">
                          <a:effectLst/>
                        </a:rPr>
                        <a:t>米国（３月</a:t>
                      </a:r>
                      <a:r>
                        <a:rPr lang="en-US" altLang="ja-JP" i="0">
                          <a:effectLst/>
                        </a:rPr>
                        <a:t>26</a:t>
                      </a:r>
                      <a:r>
                        <a:rPr lang="ja-JP" altLang="en-US" i="0">
                          <a:effectLst/>
                        </a:rPr>
                        <a:t>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3924554088"/>
                  </a:ext>
                </a:extLst>
              </a:tr>
              <a:tr h="0">
                <a:tc>
                  <a:txBody>
                    <a:bodyPr/>
                    <a:lstStyle/>
                    <a:p>
                      <a:r>
                        <a:rPr lang="ja-JP" altLang="en-US" i="0" u="sng">
                          <a:effectLst/>
                        </a:rPr>
                        <a:t>東南アジア</a:t>
                      </a:r>
                      <a:endParaRPr lang="ja-JP" altLang="en-US" i="0">
                        <a:effectLst/>
                      </a:endParaRPr>
                    </a:p>
                  </a:txBody>
                  <a:tcPr marL="0" marR="0" marT="0" marB="0" anchor="ctr">
                    <a:lnL>
                      <a:noFill/>
                    </a:lnL>
                    <a:lnR>
                      <a:noFill/>
                    </a:lnR>
                    <a:lnT>
                      <a:noFill/>
                    </a:lnT>
                    <a:lnB>
                      <a:noFill/>
                    </a:lnB>
                  </a:tcPr>
                </a:tc>
                <a:tc>
                  <a:txBody>
                    <a:bodyPr/>
                    <a:lstStyle/>
                    <a:p>
                      <a:r>
                        <a:rPr lang="ja-JP" altLang="en-US" i="0" u="sng">
                          <a:effectLst/>
                        </a:rPr>
                        <a:t>インドネシア、シンガポール、タイ、フィリピン、ブルネイ、ベトナム、マレーシア（３月２８日午前</a:t>
                      </a:r>
                      <a:r>
                        <a:rPr lang="en-US" altLang="ja-JP" i="0" u="sng" dirty="0">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174517891"/>
                  </a:ext>
                </a:extLst>
              </a:tr>
            </a:tbl>
          </a:graphicData>
        </a:graphic>
      </p:graphicFrame>
      <p:sp>
        <p:nvSpPr>
          <p:cNvPr id="4" name="正方形/長方形 3">
            <a:extLst>
              <a:ext uri="{FF2B5EF4-FFF2-40B4-BE49-F238E27FC236}">
                <a16:creationId xmlns:a16="http://schemas.microsoft.com/office/drawing/2014/main" id="{EAC38F34-7AEC-9346-A7A6-3C2401F35323}"/>
              </a:ext>
            </a:extLst>
          </p:cNvPr>
          <p:cNvSpPr/>
          <p:nvPr/>
        </p:nvSpPr>
        <p:spPr>
          <a:xfrm>
            <a:off x="310896" y="3547872"/>
            <a:ext cx="6327648" cy="5541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DA317E2E-B907-B845-AF85-A23AB21F1FF0}"/>
              </a:ext>
            </a:extLst>
          </p:cNvPr>
          <p:cNvSpPr>
            <a:spLocks noGrp="1"/>
          </p:cNvSpPr>
          <p:nvPr>
            <p:ph type="sldNum" sz="quarter" idx="12"/>
          </p:nvPr>
        </p:nvSpPr>
        <p:spPr/>
        <p:txBody>
          <a:bodyPr/>
          <a:lstStyle/>
          <a:p>
            <a:fld id="{D26F39CE-828E-974C-A2DD-8D56C23B278A}" type="slidenum">
              <a:rPr kumimoji="1" lang="ja-JP" altLang="en-US" smtClean="0"/>
              <a:t>6</a:t>
            </a:fld>
            <a:endParaRPr kumimoji="1" lang="ja-JP" altLang="en-US"/>
          </a:p>
        </p:txBody>
      </p:sp>
    </p:spTree>
    <p:extLst>
      <p:ext uri="{BB962C8B-B14F-4D97-AF65-F5344CB8AC3E}">
        <p14:creationId xmlns:p14="http://schemas.microsoft.com/office/powerpoint/2010/main" val="165174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FF1273E-29D6-DA4B-8D62-BF8C52E84958}"/>
              </a:ext>
            </a:extLst>
          </p:cNvPr>
          <p:cNvSpPr/>
          <p:nvPr/>
        </p:nvSpPr>
        <p:spPr>
          <a:xfrm>
            <a:off x="185530" y="2811892"/>
            <a:ext cx="6453809" cy="6370975"/>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感染様式</a:t>
            </a:r>
          </a:p>
          <a:p>
            <a:r>
              <a:rPr lang="ja-JP" altLang="en-US" sz="1200" b="1">
                <a:solidFill>
                  <a:srgbClr val="2E3136"/>
                </a:solidFill>
                <a:latin typeface="MS PGothic" panose="020B0600070205080204" pitchFamily="34" charset="-128"/>
                <a:ea typeface="MS PGothic" panose="020B0600070205080204" pitchFamily="34" charset="-128"/>
              </a:rPr>
              <a:t>問４　新型コロナウイルス感染症にはどのように感染しますか？</a:t>
            </a:r>
          </a:p>
          <a:p>
            <a:r>
              <a:rPr lang="ja-JP" altLang="en-US" sz="1200">
                <a:solidFill>
                  <a:srgbClr val="2E3136"/>
                </a:solidFill>
                <a:latin typeface="MS PGothic" panose="020B0600070205080204" pitchFamily="34" charset="-128"/>
                <a:ea typeface="MS PGothic" panose="020B0600070205080204" pitchFamily="34" charset="-128"/>
              </a:rPr>
              <a:t>現時点では、飛沫感染（ひまつかんせん）と接触感染の２つが考えられます。</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（１）飛沫感染 感染者の飛沫（くしゃみ、咳、つば など）と一緒にウイルスが放出され、他者がそのウイルスを口や鼻から吸い込んで感染します。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感染を注意すべき場面：屋内などで、お互いの距離が十分に確保できない状況で一定時間を過ごすとき</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（２）接触感染 感染者がくしゃみや咳を手で押さえた後、自らの手で周りの物に触れると感染者のウイルスが付きます。未感染者がその部分に接触すると感染者のウイルスが未感染者の手に付着し、感染者に直接接触しなくても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感染場所の例：電車やバスのつり革、ドアノブ、エスカレーターの手すり、スイッチなど</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b="1">
                <a:solidFill>
                  <a:srgbClr val="2E3136"/>
                </a:solidFill>
                <a:latin typeface="MS PGothic" panose="020B0600070205080204" pitchFamily="34" charset="-128"/>
                <a:ea typeface="MS PGothic" panose="020B0600070205080204" pitchFamily="34" charset="-128"/>
              </a:rPr>
              <a:t>問５　空気感染は起きているのでしょうか？</a:t>
            </a:r>
          </a:p>
          <a:p>
            <a:r>
              <a:rPr lang="ja-JP" altLang="en-US" sz="1200">
                <a:solidFill>
                  <a:srgbClr val="2E3136"/>
                </a:solidFill>
                <a:latin typeface="MS PGothic" panose="020B0600070205080204" pitchFamily="34" charset="-128"/>
                <a:ea typeface="MS PGothic" panose="020B0600070205080204" pitchFamily="34" charset="-128"/>
              </a:rPr>
              <a:t>国内の感染状況を見ても、空気感染は起きていないと考えられるものの、閉鎖空間において近距離で多くの人と会話する等の一定の環境下であれば、咳やくしゃみ等がなくても感染を拡大させるリスクがあります。</a:t>
            </a:r>
            <a:br>
              <a:rPr lang="ja-JP" altLang="en-US" sz="1200">
                <a:latin typeface="MS PGothic" panose="020B0600070205080204" pitchFamily="34" charset="-128"/>
                <a:ea typeface="MS PGothic" panose="020B0600070205080204" pitchFamily="34" charset="-128"/>
              </a:rPr>
            </a:br>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問</a:t>
            </a:r>
            <a:r>
              <a:rPr lang="en-US" altLang="ja-JP" sz="1200" b="1" dirty="0">
                <a:latin typeface="MS PGothic" panose="020B0600070205080204" pitchFamily="34" charset="-128"/>
                <a:ea typeface="MS PGothic" panose="020B0600070205080204" pitchFamily="34" charset="-128"/>
              </a:rPr>
              <a:t>16</a:t>
            </a:r>
            <a:r>
              <a:rPr lang="ja-JP" altLang="en-US" sz="1200" b="1">
                <a:latin typeface="MS PGothic" panose="020B0600070205080204" pitchFamily="34" charset="-128"/>
                <a:ea typeface="MS PGothic" panose="020B0600070205080204" pitchFamily="34" charset="-128"/>
              </a:rPr>
              <a:t>　濃厚接触とはどのようなことでしょうか？</a:t>
            </a:r>
          </a:p>
          <a:p>
            <a:r>
              <a:rPr lang="ja-JP" altLang="en-US" sz="1200">
                <a:latin typeface="MS PGothic" panose="020B0600070205080204" pitchFamily="34" charset="-128"/>
                <a:ea typeface="MS PGothic" panose="020B0600070205080204" pitchFamily="34" charset="-128"/>
              </a:rPr>
              <a:t>濃厚接触かどうかを判断する上で重要な要素は二つあり、➀距離の近さと➁時間の長さです。必要な感染予防策をせずに手で触れること、または対面で互いに手を伸ばしたら届く距離（目安として２メートル）で一定時間以上接触があった場合に濃厚接触者と考えられ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では、対面で人と人との距離が近い接触（互いに手を伸ばしたら届く距離で２メートル程度）が、会話などで一定時間以上続き、多くの人々との間で交わされる環境は感染を拡大させるリスクが高いとされてい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新型コロナウイルス感染症対策専門家会議の意見はこちらをご覧ください。</a:t>
            </a:r>
            <a:endParaRPr lang="en-US" altLang="ja-JP" sz="1200" dirty="0">
              <a:latin typeface="MS PGothic" panose="020B0600070205080204" pitchFamily="34" charset="-128"/>
              <a:ea typeface="MS PGothic" panose="020B0600070205080204" pitchFamily="34" charset="-128"/>
            </a:endParaRPr>
          </a:p>
          <a:p>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２　集客施設を運営する方へ（飲食店、小売店など）</a:t>
            </a:r>
          </a:p>
          <a:p>
            <a:r>
              <a:rPr lang="ja-JP" altLang="en-US" sz="1200">
                <a:latin typeface="MS PGothic" panose="020B0600070205080204" pitchFamily="34" charset="-128"/>
                <a:ea typeface="MS PGothic" panose="020B0600070205080204" pitchFamily="34" charset="-128"/>
              </a:rPr>
              <a:t>問１ 普段の清掃で気をつけることはありますか。</a:t>
            </a:r>
          </a:p>
          <a:p>
            <a:r>
              <a:rPr lang="ja-JP" altLang="en-US" sz="1200">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latin typeface="MS PGothic" panose="020B0600070205080204" pitchFamily="34" charset="-128"/>
                <a:ea typeface="MS PGothic" panose="020B0600070205080204" pitchFamily="34" charset="-128"/>
              </a:rPr>
              <a:t>Q&amp;A</a:t>
            </a:r>
            <a:r>
              <a:rPr lang="ja-JP" altLang="en-US" sz="1200">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p>
        </p:txBody>
      </p:sp>
      <p:sp>
        <p:nvSpPr>
          <p:cNvPr id="6" name="正方形/長方形 5">
            <a:extLst>
              <a:ext uri="{FF2B5EF4-FFF2-40B4-BE49-F238E27FC236}">
                <a16:creationId xmlns:a16="http://schemas.microsoft.com/office/drawing/2014/main" id="{B80E4569-7949-234D-BAF3-168C5EE03CFD}"/>
              </a:ext>
            </a:extLst>
          </p:cNvPr>
          <p:cNvSpPr/>
          <p:nvPr/>
        </p:nvSpPr>
        <p:spPr>
          <a:xfrm>
            <a:off x="185530" y="2288672"/>
            <a:ext cx="5433391" cy="523220"/>
          </a:xfrm>
          <a:prstGeom prst="rect">
            <a:avLst/>
          </a:prstGeom>
        </p:spPr>
        <p:txBody>
          <a:bodyPr wrap="square">
            <a:spAutoFit/>
          </a:bodyPr>
          <a:lstStyle/>
          <a:p>
            <a:r>
              <a:rPr lang="ja-JP" altLang="en-US" sz="1400" b="1">
                <a:solidFill>
                  <a:srgbClr val="2E3136"/>
                </a:solidFill>
                <a:latin typeface="MS PGothic" panose="020B0600070205080204" pitchFamily="34" charset="-128"/>
                <a:ea typeface="MS PGothic" panose="020B0600070205080204" pitchFamily="34" charset="-128"/>
              </a:rPr>
              <a:t>新型コロナウイルスに関する</a:t>
            </a:r>
            <a:r>
              <a:rPr lang="en-US" altLang="ja-JP" sz="1400" b="1" dirty="0">
                <a:solidFill>
                  <a:srgbClr val="2E3136"/>
                </a:solidFill>
                <a:latin typeface="MS PGothic" panose="020B0600070205080204" pitchFamily="34" charset="-128"/>
                <a:ea typeface="MS PGothic" panose="020B0600070205080204" pitchFamily="34" charset="-128"/>
              </a:rPr>
              <a:t>Q&amp;A</a:t>
            </a:r>
            <a:r>
              <a:rPr lang="ja-JP" altLang="en-US" sz="1400" b="1">
                <a:solidFill>
                  <a:srgbClr val="2E3136"/>
                </a:solidFill>
                <a:latin typeface="MS PGothic" panose="020B0600070205080204" pitchFamily="34" charset="-128"/>
                <a:ea typeface="MS PGothic" panose="020B0600070205080204" pitchFamily="34" charset="-128"/>
              </a:rPr>
              <a:t>（一般の方向け）</a:t>
            </a:r>
          </a:p>
          <a:p>
            <a:r>
              <a:rPr lang="ja-JP" altLang="en-US" sz="1400" b="1">
                <a:solidFill>
                  <a:srgbClr val="2E3136"/>
                </a:solidFill>
                <a:latin typeface="MS PGothic" panose="020B0600070205080204" pitchFamily="34" charset="-128"/>
                <a:ea typeface="MS PGothic" panose="020B0600070205080204" pitchFamily="34" charset="-128"/>
              </a:rPr>
              <a:t>令和２年３月</a:t>
            </a:r>
            <a:r>
              <a:rPr lang="en-US" altLang="ja-JP" sz="1400" b="1" dirty="0">
                <a:solidFill>
                  <a:srgbClr val="2E3136"/>
                </a:solidFill>
                <a:latin typeface="MS PGothic" panose="020B0600070205080204" pitchFamily="34" charset="-128"/>
                <a:ea typeface="MS PGothic" panose="020B0600070205080204" pitchFamily="34" charset="-128"/>
              </a:rPr>
              <a:t>29</a:t>
            </a:r>
            <a:r>
              <a:rPr lang="ja-JP" altLang="en-US" sz="1400" b="1">
                <a:solidFill>
                  <a:srgbClr val="2E3136"/>
                </a:solidFill>
                <a:latin typeface="MS PGothic" panose="020B0600070205080204" pitchFamily="34" charset="-128"/>
                <a:ea typeface="MS PGothic" panose="020B0600070205080204" pitchFamily="34" charset="-128"/>
              </a:rPr>
              <a:t>日時点版</a:t>
            </a:r>
            <a:endParaRPr lang="ja-JP" altLang="en-US" sz="1400" b="1" i="0" u="none" strike="noStrike">
              <a:solidFill>
                <a:srgbClr val="2E3136"/>
              </a:solidFill>
              <a:effectLst/>
              <a:latin typeface="MS PGothic" panose="020B0600070205080204" pitchFamily="34" charset="-128"/>
              <a:ea typeface="MS PGothic" panose="020B0600070205080204" pitchFamily="34" charset="-128"/>
            </a:endParaRPr>
          </a:p>
        </p:txBody>
      </p:sp>
      <p:sp>
        <p:nvSpPr>
          <p:cNvPr id="7" name="タイトル 1">
            <a:extLst>
              <a:ext uri="{FF2B5EF4-FFF2-40B4-BE49-F238E27FC236}">
                <a16:creationId xmlns:a16="http://schemas.microsoft.com/office/drawing/2014/main" id="{5DE0E8C9-AF0D-414E-B162-E91A3645D0F7}"/>
              </a:ext>
            </a:extLst>
          </p:cNvPr>
          <p:cNvSpPr>
            <a:spLocks noGrp="1"/>
          </p:cNvSpPr>
          <p:nvPr>
            <p:ph type="title"/>
          </p:nvPr>
        </p:nvSpPr>
        <p:spPr>
          <a:xfrm>
            <a:off x="471488" y="527488"/>
            <a:ext cx="5915025" cy="1915009"/>
          </a:xfrm>
        </p:spPr>
        <p:txBody>
          <a:bodyPr/>
          <a:lstStyle/>
          <a:p>
            <a:r>
              <a:rPr lang="en-US" altLang="ja-JP" dirty="0"/>
              <a:t> 4. </a:t>
            </a:r>
            <a:r>
              <a:rPr lang="ja-JP" altLang="en-US"/>
              <a:t>厚生労働省ガイドライン</a:t>
            </a:r>
            <a:endParaRPr kumimoji="1" lang="ja-JP" altLang="en-US"/>
          </a:p>
        </p:txBody>
      </p:sp>
      <p:sp>
        <p:nvSpPr>
          <p:cNvPr id="2" name="スライド番号プレースホルダー 1">
            <a:extLst>
              <a:ext uri="{FF2B5EF4-FFF2-40B4-BE49-F238E27FC236}">
                <a16:creationId xmlns:a16="http://schemas.microsoft.com/office/drawing/2014/main" id="{DAFA13CA-F1BA-E14E-8359-73D66D016505}"/>
              </a:ext>
            </a:extLst>
          </p:cNvPr>
          <p:cNvSpPr>
            <a:spLocks noGrp="1"/>
          </p:cNvSpPr>
          <p:nvPr>
            <p:ph type="sldNum" sz="quarter" idx="12"/>
          </p:nvPr>
        </p:nvSpPr>
        <p:spPr/>
        <p:txBody>
          <a:bodyPr/>
          <a:lstStyle/>
          <a:p>
            <a:fld id="{D26F39CE-828E-974C-A2DD-8D56C23B278A}" type="slidenum">
              <a:rPr kumimoji="1" lang="ja-JP" altLang="en-US" smtClean="0"/>
              <a:t>7</a:t>
            </a:fld>
            <a:endParaRPr kumimoji="1" lang="ja-JP" altLang="en-US"/>
          </a:p>
        </p:txBody>
      </p:sp>
    </p:spTree>
    <p:extLst>
      <p:ext uri="{BB962C8B-B14F-4D97-AF65-F5344CB8AC3E}">
        <p14:creationId xmlns:p14="http://schemas.microsoft.com/office/powerpoint/2010/main" val="409777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F2E1E0D-332D-4F44-915F-638F6E211B3D}"/>
              </a:ext>
            </a:extLst>
          </p:cNvPr>
          <p:cNvSpPr/>
          <p:nvPr/>
        </p:nvSpPr>
        <p:spPr>
          <a:xfrm>
            <a:off x="146304" y="53858"/>
            <a:ext cx="6547103" cy="9510296"/>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問</a:t>
            </a:r>
            <a:r>
              <a:rPr lang="en-US" altLang="ja-JP" sz="1200" b="1" dirty="0">
                <a:solidFill>
                  <a:srgbClr val="2E3136"/>
                </a:solidFill>
                <a:latin typeface="MS PGothic" panose="020B0600070205080204" pitchFamily="34" charset="-128"/>
                <a:ea typeface="MS PGothic" panose="020B0600070205080204" pitchFamily="34" charset="-128"/>
              </a:rPr>
              <a:t>15</a:t>
            </a:r>
            <a:r>
              <a:rPr lang="ja-JP" altLang="en-US" sz="1200" b="1">
                <a:solidFill>
                  <a:srgbClr val="2E3136"/>
                </a:solidFill>
                <a:latin typeface="MS PGothic" panose="020B0600070205080204" pitchFamily="34" charset="-128"/>
                <a:ea typeface="MS PGothic" panose="020B0600070205080204" pitchFamily="34" charset="-128"/>
              </a:rPr>
              <a:t>　家族に新型コロナウイルスの感染が疑われる場合に、家庭でどんなことに注意すればよいでしょうか？</a:t>
            </a:r>
          </a:p>
          <a:p>
            <a:r>
              <a:rPr lang="ja-JP" altLang="en-US" sz="1200">
                <a:solidFill>
                  <a:srgbClr val="2E3136"/>
                </a:solidFill>
                <a:latin typeface="MS PGothic" panose="020B0600070205080204" pitchFamily="34" charset="-128"/>
                <a:ea typeface="MS PGothic" panose="020B0600070205080204" pitchFamily="34" charset="-128"/>
              </a:rPr>
              <a:t>ご家族に新型コロナウイルスの感染が疑われる場合には、同居されているご家族は以下の８点にご注意ください（詳しくは、一般社団法人日本環境感染症学会とりまとめをご参照ください。）。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ご本人は外出を避けてください。ご家族、同居されている方も熱を測るなど、健康観察をし、不要不急の外出を避け、特に咳や発熱などの症状があるときには、職場などには行かないようにしてください。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（１）部屋を分けましょう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個室にしましょう。食事や寝るときも別室としてください。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子どもがいる方、部屋数が少ない場合など、部屋を分けられない場合には、少なくとも２ｍ以上の距離を保ったり、仕切りやカーテンなどを設置することをお薦めします。寝るときは頭の位置を互い違いになるようにし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（２）感染が疑われる家族のお世話はできるだけ限られた方で。</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心臓、肺、腎臓に持病のある方、糖尿病の方、免疫の低下した方、妊婦の方などが、感染が疑われる家族のお世話をするのは避けてください。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（３）マスクをつけましょう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使用したマスクは他の部屋に持ち出さないでください。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マスクの表面には触れないようにしてください。マスクを外す際には、ゴムやひもをつまんで外しましょう。マスクを外した後は必ず石鹸で手を洗ってください（アルコール手指消毒剤でも可）。</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マスクが汚れたときは、新しい清潔な乾燥マスクと交換してください。マスクがないときなどに咳やくしゃみをする際は、ティッシュ等で口と鼻を覆いましょう。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（４）こまめに手を洗いましょう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こまめに石鹸で手を洗いましょう。アルコール消毒をしましょう。洗っていない手で目や鼻、口などを触らないようにしてください。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（５）換気をしましょう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部屋は定期的に換気してください。共有スペースや他の部屋も窓を開けましょう。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（６）手で触れる共有部分を消毒しましょう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物に付着したウイルスはしばらく生存します。ドアの取っ手やノブ、ベッド柵など共有部分は、薄めた市販の家庭用塩素系漂白剤で拭いた後、水拭きしましょう。</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家庭用塩素系漂白剤は、主成分が次亜塩素酸ナトリウムであることを確認し、濃度が</a:t>
            </a:r>
            <a:r>
              <a:rPr lang="en-US" altLang="ja-JP" sz="1200" dirty="0">
                <a:solidFill>
                  <a:srgbClr val="2E3136"/>
                </a:solidFill>
                <a:latin typeface="MS PGothic" panose="020B0600070205080204" pitchFamily="34" charset="-128"/>
                <a:ea typeface="MS PGothic" panose="020B0600070205080204" pitchFamily="34" charset="-128"/>
              </a:rPr>
              <a:t>0.05</a:t>
            </a:r>
            <a:r>
              <a:rPr lang="ja-JP" altLang="en-US" sz="1200">
                <a:solidFill>
                  <a:srgbClr val="2E3136"/>
                </a:solidFill>
                <a:latin typeface="MS PGothic" panose="020B0600070205080204" pitchFamily="34" charset="-128"/>
                <a:ea typeface="MS PGothic" panose="020B0600070205080204" pitchFamily="34" charset="-128"/>
              </a:rPr>
              <a:t>％（製品の濃度が６％の場合、水３Ｌに液を</a:t>
            </a:r>
            <a:r>
              <a:rPr lang="en-US" altLang="ja-JP" sz="1200" dirty="0">
                <a:solidFill>
                  <a:srgbClr val="2E3136"/>
                </a:solidFill>
                <a:latin typeface="MS PGothic" panose="020B0600070205080204" pitchFamily="34" charset="-128"/>
                <a:ea typeface="MS PGothic" panose="020B0600070205080204" pitchFamily="34" charset="-128"/>
              </a:rPr>
              <a:t>25㎖</a:t>
            </a:r>
            <a:r>
              <a:rPr lang="ja-JP" altLang="en-US" sz="1200">
                <a:solidFill>
                  <a:srgbClr val="2E3136"/>
                </a:solidFill>
                <a:latin typeface="MS PGothic" panose="020B0600070205080204" pitchFamily="34" charset="-128"/>
                <a:ea typeface="MS PGothic" panose="020B0600070205080204" pitchFamily="34" charset="-128"/>
              </a:rPr>
              <a:t>）になるように調整してください。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トイレや洗面所は、通常の家庭用洗剤ですすぎ、家庭用消毒剤でこまめに消毒しましょう。タオル、衣類、食器、箸・スプーンなどは、通常の洗濯や洗浄でかまいません。感染が疑われる家族の使用したものを分けて洗う必要はありません。</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洗浄前のものを共有しないようにしてください。特にタオルは、トイレ、洗面所、キッチンなどで共有しないように注意してください。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（８）ゴミは密閉して捨てましょう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鼻をかんだティッシュはすぐにビニール袋に入れ、室外に出すときは密閉して捨てください。その後は直ちに手を石鹸で洗いましょう。</a:t>
            </a:r>
            <a:endParaRPr lang="ja-JP" altLang="en-US" sz="1200">
              <a:latin typeface="MS PGothic" panose="020B0600070205080204" pitchFamily="34" charset="-128"/>
              <a:ea typeface="MS PGothic" panose="020B0600070205080204" pitchFamily="34" charset="-128"/>
            </a:endParaRPr>
          </a:p>
        </p:txBody>
      </p:sp>
      <p:sp>
        <p:nvSpPr>
          <p:cNvPr id="2" name="スライド番号プレースホルダー 1">
            <a:extLst>
              <a:ext uri="{FF2B5EF4-FFF2-40B4-BE49-F238E27FC236}">
                <a16:creationId xmlns:a16="http://schemas.microsoft.com/office/drawing/2014/main" id="{7479EE9D-2F65-1141-B74E-9454AA6A1103}"/>
              </a:ext>
            </a:extLst>
          </p:cNvPr>
          <p:cNvSpPr>
            <a:spLocks noGrp="1"/>
          </p:cNvSpPr>
          <p:nvPr>
            <p:ph type="sldNum" sz="quarter" idx="12"/>
          </p:nvPr>
        </p:nvSpPr>
        <p:spPr/>
        <p:txBody>
          <a:bodyPr/>
          <a:lstStyle/>
          <a:p>
            <a:fld id="{D26F39CE-828E-974C-A2DD-8D56C23B278A}" type="slidenum">
              <a:rPr kumimoji="1" lang="ja-JP" altLang="en-US" smtClean="0"/>
              <a:t>8</a:t>
            </a:fld>
            <a:endParaRPr kumimoji="1" lang="ja-JP" altLang="en-US"/>
          </a:p>
        </p:txBody>
      </p:sp>
    </p:spTree>
    <p:extLst>
      <p:ext uri="{BB962C8B-B14F-4D97-AF65-F5344CB8AC3E}">
        <p14:creationId xmlns:p14="http://schemas.microsoft.com/office/powerpoint/2010/main" val="2036973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414DDE8-BC51-0C48-AE30-C5E1C2F1E4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9737" y="7371113"/>
            <a:ext cx="869436" cy="869436"/>
          </a:xfrm>
          <a:prstGeom prst="rect">
            <a:avLst/>
          </a:prstGeom>
        </p:spPr>
      </p:pic>
      <p:pic>
        <p:nvPicPr>
          <p:cNvPr id="19" name="図 18">
            <a:extLst>
              <a:ext uri="{FF2B5EF4-FFF2-40B4-BE49-F238E27FC236}">
                <a16:creationId xmlns:a16="http://schemas.microsoft.com/office/drawing/2014/main" id="{EAA7E2BF-4428-8544-95BE-56616B5C2F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7569" y="7834320"/>
            <a:ext cx="898481" cy="898481"/>
          </a:xfrm>
          <a:prstGeom prst="rect">
            <a:avLst/>
          </a:prstGeom>
        </p:spPr>
      </p:pic>
      <p:pic>
        <p:nvPicPr>
          <p:cNvPr id="70" name="図 69">
            <a:extLst>
              <a:ext uri="{FF2B5EF4-FFF2-40B4-BE49-F238E27FC236}">
                <a16:creationId xmlns:a16="http://schemas.microsoft.com/office/drawing/2014/main" id="{7E22248F-99C2-4143-92CD-2E31F0DF3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5465" y="3314827"/>
            <a:ext cx="869436" cy="869436"/>
          </a:xfrm>
          <a:prstGeom prst="rect">
            <a:avLst/>
          </a:prstGeom>
        </p:spPr>
      </p:pic>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en-US" altLang="ja-JP" dirty="0"/>
              <a:t>5. </a:t>
            </a:r>
            <a:r>
              <a:rPr lang="ja-JP" altLang="en-US"/>
              <a:t>対象国からの入国者</a:t>
            </a:r>
            <a:br>
              <a:rPr lang="en-US" altLang="ja-JP" dirty="0"/>
            </a:br>
            <a:r>
              <a:rPr lang="ja-JP" altLang="en-US"/>
              <a:t>行政管理体制</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2069438"/>
            <a:ext cx="2914650" cy="7732930"/>
          </a:xfrm>
        </p:spPr>
        <p:txBody>
          <a:bodyPr>
            <a:noAutofit/>
          </a:bodyPr>
          <a:lstStyle/>
          <a:p>
            <a:pPr marL="0" indent="0">
              <a:buNone/>
            </a:pPr>
            <a:r>
              <a:rPr lang="en-US" altLang="ja-JP" sz="1200" dirty="0">
                <a:latin typeface="+mn-ea"/>
              </a:rPr>
              <a:t>14</a:t>
            </a:r>
            <a:r>
              <a:rPr lang="ja-JP" altLang="en-US" sz="1200">
                <a:latin typeface="+mn-ea"/>
              </a:rPr>
              <a:t>日自主待機該当者は、入国審査後、厚生労働省検疫室に属する検疫所で検疫を受ける。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検疫強化対象地域からの入国者の場合、</a:t>
            </a:r>
            <a:r>
              <a:rPr lang="ja-JP" altLang="en-US" sz="1200">
                <a:latin typeface="+mn-ea"/>
              </a:rPr>
              <a:t>検疫票を自ら記入する。</a:t>
            </a:r>
            <a:endParaRPr lang="en-US" altLang="ja-JP" sz="1200" dirty="0">
              <a:latin typeface="+mn-ea"/>
            </a:endParaRPr>
          </a:p>
          <a:p>
            <a:pPr marL="0" indent="0">
              <a:buNone/>
            </a:pPr>
            <a:r>
              <a:rPr lang="ja-JP" altLang="en-US" sz="1200">
                <a:latin typeface="+mn-ea"/>
              </a:rPr>
              <a:t>検疫票には国内の連絡先に加え、</a:t>
            </a:r>
            <a:r>
              <a:rPr lang="en-US" altLang="ja-JP" sz="1200" dirty="0">
                <a:latin typeface="+mn-ea"/>
              </a:rPr>
              <a:t>14</a:t>
            </a:r>
            <a:r>
              <a:rPr lang="ja-JP" altLang="en-US" sz="1200">
                <a:latin typeface="+mn-ea"/>
              </a:rPr>
              <a:t>日待機場所について記載する義務があり、滞在場所が決定するまで空港を出ることが禁止されている。</a:t>
            </a:r>
            <a:endParaRPr lang="en-US" altLang="ja-JP" sz="1200" dirty="0">
              <a:latin typeface="+mn-ea"/>
            </a:endParaRPr>
          </a:p>
          <a:p>
            <a:pPr marL="0" indent="0">
              <a:buNone/>
            </a:pPr>
            <a:endParaRPr lang="en-US" altLang="ja-JP" sz="1200" dirty="0">
              <a:latin typeface="+mn-ea"/>
            </a:endParaRPr>
          </a:p>
          <a:p>
            <a:pPr marL="0" indent="0">
              <a:buNone/>
            </a:pPr>
            <a:r>
              <a:rPr lang="ja-JP" altLang="en-US" sz="1200">
                <a:latin typeface="+mn-ea"/>
              </a:rPr>
              <a:t>検疫では、検疫票の提出と体調や体温についての質問を面談で受ける</a:t>
            </a:r>
            <a:r>
              <a:rPr kumimoji="1" lang="ja-JP" altLang="en-US" sz="1200">
                <a:latin typeface="+mn-ea"/>
              </a:rPr>
              <a:t>。また、自主滞在先について確認を受ける。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発熱や体調不良の申し出があった際は、別室で医師の問診を受けたのち必要がある場合は、</a:t>
            </a:r>
            <a:r>
              <a:rPr lang="en-US" altLang="ja-JP" sz="1200" dirty="0">
                <a:latin typeface="+mn-ea"/>
              </a:rPr>
              <a:t>PCR</a:t>
            </a:r>
            <a:r>
              <a:rPr lang="ja-JP" altLang="en-US" sz="1200">
                <a:latin typeface="+mn-ea"/>
              </a:rPr>
              <a:t>検査を受け、結果がでるまでの間は空港からでることは禁止されている。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検疫に問題がない入国者は、</a:t>
            </a:r>
            <a:r>
              <a:rPr kumimoji="1" lang="en-US" altLang="ja-JP" sz="1200" dirty="0">
                <a:latin typeface="+mn-ea"/>
              </a:rPr>
              <a:t>14</a:t>
            </a:r>
            <a:r>
              <a:rPr kumimoji="1" lang="ja-JP" altLang="en-US" sz="1200">
                <a:latin typeface="+mn-ea"/>
              </a:rPr>
              <a:t>日自主待機所へ自ら用意する交通機関を使い移動を行う。</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待機期間中は、毎日申請した居住場所の行政（市町村医療福祉課感染症対策担当者）より毎日体調と検温した体温の聞き取りの電話を受ける。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en-US" altLang="ja-JP" sz="1200" dirty="0">
                <a:latin typeface="+mn-ea"/>
              </a:rPr>
              <a:t>14</a:t>
            </a:r>
            <a:r>
              <a:rPr kumimoji="1" lang="ja-JP" altLang="en-US" sz="1200">
                <a:latin typeface="+mn-ea"/>
              </a:rPr>
              <a:t>日待機経過後、体調に問題がない場合は、行政との連絡の後、自主待機を終え、目的地へ移動する。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待機中に発病の可能性のある体調不良状態になった場合は、行政側で案内された感染症指定医療機関へ自ら連絡する。滞在場所から医療期間への移動は救急車が利用されると思われる。</a:t>
            </a:r>
            <a:endParaRPr kumimoji="1" lang="en-US" altLang="ja-JP" sz="1200" dirty="0">
              <a:latin typeface="+mn-ea"/>
            </a:endParaRPr>
          </a:p>
        </p:txBody>
      </p:sp>
      <p:pic>
        <p:nvPicPr>
          <p:cNvPr id="5" name="図 4">
            <a:extLst>
              <a:ext uri="{FF2B5EF4-FFF2-40B4-BE49-F238E27FC236}">
                <a16:creationId xmlns:a16="http://schemas.microsoft.com/office/drawing/2014/main" id="{399A3C55-0E8B-F94E-8A6C-42A27C2432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26303" y="2863385"/>
            <a:ext cx="759401" cy="759401"/>
          </a:xfrm>
          <a:prstGeom prst="rect">
            <a:avLst/>
          </a:prstGeom>
          <a:noFill/>
        </p:spPr>
      </p:pic>
      <p:sp>
        <p:nvSpPr>
          <p:cNvPr id="6" name="テキスト ボックス 5">
            <a:extLst>
              <a:ext uri="{FF2B5EF4-FFF2-40B4-BE49-F238E27FC236}">
                <a16:creationId xmlns:a16="http://schemas.microsoft.com/office/drawing/2014/main" id="{39E22050-CE78-1A43-81DA-4A40651B4279}"/>
              </a:ext>
            </a:extLst>
          </p:cNvPr>
          <p:cNvSpPr txBox="1"/>
          <p:nvPr/>
        </p:nvSpPr>
        <p:spPr>
          <a:xfrm>
            <a:off x="3388168" y="3592229"/>
            <a:ext cx="835670" cy="276999"/>
          </a:xfrm>
          <a:prstGeom prst="rect">
            <a:avLst/>
          </a:prstGeom>
          <a:noFill/>
        </p:spPr>
        <p:txBody>
          <a:bodyPr wrap="square" rtlCol="0">
            <a:spAutoFit/>
          </a:bodyPr>
          <a:lstStyle/>
          <a:p>
            <a:pPr algn="ctr"/>
            <a:r>
              <a:rPr kumimoji="1" lang="ja-JP" altLang="en-US" sz="1200"/>
              <a:t>到着</a:t>
            </a:r>
          </a:p>
        </p:txBody>
      </p:sp>
      <p:pic>
        <p:nvPicPr>
          <p:cNvPr id="7" name="図 6">
            <a:extLst>
              <a:ext uri="{FF2B5EF4-FFF2-40B4-BE49-F238E27FC236}">
                <a16:creationId xmlns:a16="http://schemas.microsoft.com/office/drawing/2014/main" id="{11BD294D-9CB9-AA49-9870-A559160C69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88168" y="4052066"/>
            <a:ext cx="835670" cy="835670"/>
          </a:xfrm>
          <a:prstGeom prst="rect">
            <a:avLst/>
          </a:prstGeom>
        </p:spPr>
      </p:pic>
      <p:sp>
        <p:nvSpPr>
          <p:cNvPr id="8" name="テキスト ボックス 7">
            <a:extLst>
              <a:ext uri="{FF2B5EF4-FFF2-40B4-BE49-F238E27FC236}">
                <a16:creationId xmlns:a16="http://schemas.microsoft.com/office/drawing/2014/main" id="{06BD1620-6011-F645-80AE-1677B06FAC66}"/>
              </a:ext>
            </a:extLst>
          </p:cNvPr>
          <p:cNvSpPr txBox="1"/>
          <p:nvPr/>
        </p:nvSpPr>
        <p:spPr>
          <a:xfrm>
            <a:off x="3388168" y="4755827"/>
            <a:ext cx="835670" cy="276999"/>
          </a:xfrm>
          <a:prstGeom prst="rect">
            <a:avLst/>
          </a:prstGeom>
          <a:noFill/>
        </p:spPr>
        <p:txBody>
          <a:bodyPr wrap="square" rtlCol="0">
            <a:spAutoFit/>
          </a:bodyPr>
          <a:lstStyle/>
          <a:p>
            <a:pPr algn="ctr"/>
            <a:r>
              <a:rPr kumimoji="1" lang="ja-JP" altLang="en-US" sz="1200"/>
              <a:t>空港検疫</a:t>
            </a:r>
          </a:p>
        </p:txBody>
      </p:sp>
      <p:pic>
        <p:nvPicPr>
          <p:cNvPr id="11" name="図 10">
            <a:extLst>
              <a:ext uri="{FF2B5EF4-FFF2-40B4-BE49-F238E27FC236}">
                <a16:creationId xmlns:a16="http://schemas.microsoft.com/office/drawing/2014/main" id="{8674E458-0D41-5B4E-A8DD-3F55E5391C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4911" y="6941470"/>
            <a:ext cx="742184" cy="742184"/>
          </a:xfrm>
          <a:prstGeom prst="rect">
            <a:avLst/>
          </a:prstGeom>
        </p:spPr>
      </p:pic>
      <p:sp>
        <p:nvSpPr>
          <p:cNvPr id="12" name="テキスト ボックス 11">
            <a:extLst>
              <a:ext uri="{FF2B5EF4-FFF2-40B4-BE49-F238E27FC236}">
                <a16:creationId xmlns:a16="http://schemas.microsoft.com/office/drawing/2014/main" id="{704EB0EC-C479-D544-B435-15FAA59D6FD1}"/>
              </a:ext>
            </a:extLst>
          </p:cNvPr>
          <p:cNvSpPr txBox="1"/>
          <p:nvPr/>
        </p:nvSpPr>
        <p:spPr>
          <a:xfrm>
            <a:off x="3313632" y="7746298"/>
            <a:ext cx="885324" cy="276999"/>
          </a:xfrm>
          <a:prstGeom prst="rect">
            <a:avLst/>
          </a:prstGeom>
          <a:noFill/>
        </p:spPr>
        <p:txBody>
          <a:bodyPr wrap="square" rtlCol="0">
            <a:spAutoFit/>
          </a:bodyPr>
          <a:lstStyle/>
          <a:p>
            <a:pPr algn="ctr"/>
            <a:r>
              <a:rPr kumimoji="1" lang="ja-JP" altLang="en-US" sz="1200"/>
              <a:t>宿泊施設</a:t>
            </a:r>
          </a:p>
        </p:txBody>
      </p:sp>
      <p:sp>
        <p:nvSpPr>
          <p:cNvPr id="13" name="テキスト ボックス 12">
            <a:extLst>
              <a:ext uri="{FF2B5EF4-FFF2-40B4-BE49-F238E27FC236}">
                <a16:creationId xmlns:a16="http://schemas.microsoft.com/office/drawing/2014/main" id="{EED46549-AB10-874F-8D7F-95B852D12917}"/>
              </a:ext>
            </a:extLst>
          </p:cNvPr>
          <p:cNvSpPr txBox="1"/>
          <p:nvPr/>
        </p:nvSpPr>
        <p:spPr>
          <a:xfrm>
            <a:off x="5072343" y="3344220"/>
            <a:ext cx="945371" cy="461665"/>
          </a:xfrm>
          <a:prstGeom prst="rect">
            <a:avLst/>
          </a:prstGeom>
          <a:noFill/>
        </p:spPr>
        <p:txBody>
          <a:bodyPr wrap="square" rtlCol="0">
            <a:spAutoFit/>
          </a:bodyPr>
          <a:lstStyle/>
          <a:p>
            <a:r>
              <a:rPr kumimoji="1" lang="ja-JP" altLang="en-US" sz="1200"/>
              <a:t>厚生労働省</a:t>
            </a:r>
            <a:endParaRPr kumimoji="1" lang="en-US" altLang="ja-JP" sz="1200" dirty="0"/>
          </a:p>
          <a:p>
            <a:r>
              <a:rPr kumimoji="1" lang="ja-JP" altLang="en-US" sz="1200"/>
              <a:t>空港検疫所</a:t>
            </a:r>
          </a:p>
        </p:txBody>
      </p:sp>
      <p:sp>
        <p:nvSpPr>
          <p:cNvPr id="14" name="テキスト ボックス 13">
            <a:extLst>
              <a:ext uri="{FF2B5EF4-FFF2-40B4-BE49-F238E27FC236}">
                <a16:creationId xmlns:a16="http://schemas.microsoft.com/office/drawing/2014/main" id="{926A3F77-D0E0-A14C-B8CB-7A00CE5AB221}"/>
              </a:ext>
            </a:extLst>
          </p:cNvPr>
          <p:cNvSpPr txBox="1"/>
          <p:nvPr/>
        </p:nvSpPr>
        <p:spPr>
          <a:xfrm>
            <a:off x="5742032" y="1515144"/>
            <a:ext cx="1055657" cy="276999"/>
          </a:xfrm>
          <a:prstGeom prst="rect">
            <a:avLst/>
          </a:prstGeom>
          <a:noFill/>
          <a:ln>
            <a:noFill/>
          </a:ln>
        </p:spPr>
        <p:txBody>
          <a:bodyPr wrap="square" rtlCol="0">
            <a:spAutoFit/>
          </a:bodyPr>
          <a:lstStyle/>
          <a:p>
            <a:r>
              <a:rPr kumimoji="1" lang="ja-JP" altLang="en-US" sz="1200"/>
              <a:t>厚生労働省</a:t>
            </a:r>
            <a:endParaRPr kumimoji="1" lang="en-US" altLang="ja-JP" sz="1200" dirty="0"/>
          </a:p>
        </p:txBody>
      </p:sp>
      <p:sp>
        <p:nvSpPr>
          <p:cNvPr id="16" name="テキスト ボックス 15">
            <a:extLst>
              <a:ext uri="{FF2B5EF4-FFF2-40B4-BE49-F238E27FC236}">
                <a16:creationId xmlns:a16="http://schemas.microsoft.com/office/drawing/2014/main" id="{673043B5-FF3C-124E-8CAC-A7799FEEA26C}"/>
              </a:ext>
            </a:extLst>
          </p:cNvPr>
          <p:cNvSpPr txBox="1"/>
          <p:nvPr/>
        </p:nvSpPr>
        <p:spPr>
          <a:xfrm>
            <a:off x="5005432" y="2692375"/>
            <a:ext cx="1055656" cy="461665"/>
          </a:xfrm>
          <a:prstGeom prst="rect">
            <a:avLst/>
          </a:prstGeom>
          <a:noFill/>
        </p:spPr>
        <p:txBody>
          <a:bodyPr wrap="square" rtlCol="0">
            <a:spAutoFit/>
          </a:bodyPr>
          <a:lstStyle/>
          <a:p>
            <a:r>
              <a:rPr kumimoji="1" lang="ja-JP" altLang="en-US" sz="1200"/>
              <a:t>厚生労働省</a:t>
            </a:r>
            <a:endParaRPr kumimoji="1" lang="en-US" altLang="ja-JP" sz="1200" dirty="0"/>
          </a:p>
          <a:p>
            <a:r>
              <a:rPr lang="ja-JP" altLang="en-US" sz="1200"/>
              <a:t>検疫室</a:t>
            </a:r>
            <a:endParaRPr kumimoji="1" lang="en-US" altLang="ja-JP" sz="1200" dirty="0"/>
          </a:p>
        </p:txBody>
      </p:sp>
      <p:sp>
        <p:nvSpPr>
          <p:cNvPr id="47" name="テキスト ボックス 46">
            <a:extLst>
              <a:ext uri="{FF2B5EF4-FFF2-40B4-BE49-F238E27FC236}">
                <a16:creationId xmlns:a16="http://schemas.microsoft.com/office/drawing/2014/main" id="{7FD3984A-FCF8-8348-AB8A-71BEA1504CF4}"/>
              </a:ext>
            </a:extLst>
          </p:cNvPr>
          <p:cNvSpPr txBox="1"/>
          <p:nvPr/>
        </p:nvSpPr>
        <p:spPr>
          <a:xfrm>
            <a:off x="4565406" y="4966794"/>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0" name="下矢印 59">
            <a:extLst>
              <a:ext uri="{FF2B5EF4-FFF2-40B4-BE49-F238E27FC236}">
                <a16:creationId xmlns:a16="http://schemas.microsoft.com/office/drawing/2014/main" id="{9D0ED152-2DD9-904C-8228-7AB01CD62F27}"/>
              </a:ext>
            </a:extLst>
          </p:cNvPr>
          <p:cNvSpPr/>
          <p:nvPr/>
        </p:nvSpPr>
        <p:spPr>
          <a:xfrm>
            <a:off x="3622998" y="388192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下矢印 61">
            <a:extLst>
              <a:ext uri="{FF2B5EF4-FFF2-40B4-BE49-F238E27FC236}">
                <a16:creationId xmlns:a16="http://schemas.microsoft.com/office/drawing/2014/main" id="{6637ABA7-5A6C-1649-B396-8DB2DCBA2BDD}"/>
              </a:ext>
            </a:extLst>
          </p:cNvPr>
          <p:cNvSpPr/>
          <p:nvPr/>
        </p:nvSpPr>
        <p:spPr>
          <a:xfrm>
            <a:off x="3622998" y="663738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カギ線コネクタ 83">
            <a:extLst>
              <a:ext uri="{FF2B5EF4-FFF2-40B4-BE49-F238E27FC236}">
                <a16:creationId xmlns:a16="http://schemas.microsoft.com/office/drawing/2014/main" id="{2C38087E-1D93-884E-A954-50E34B773192}"/>
              </a:ext>
            </a:extLst>
          </p:cNvPr>
          <p:cNvCxnSpPr>
            <a:cxnSpLocks/>
            <a:stCxn id="14" idx="2"/>
            <a:endCxn id="16" idx="0"/>
          </p:cNvCxnSpPr>
          <p:nvPr/>
        </p:nvCxnSpPr>
        <p:spPr>
          <a:xfrm rot="5400000">
            <a:off x="5451445" y="1873959"/>
            <a:ext cx="900232" cy="736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C2ABCD0-7B18-4640-B97F-D1DB15BF9F32}"/>
              </a:ext>
            </a:extLst>
          </p:cNvPr>
          <p:cNvSpPr txBox="1"/>
          <p:nvPr/>
        </p:nvSpPr>
        <p:spPr>
          <a:xfrm>
            <a:off x="4621735" y="5158488"/>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5" name="図 24">
            <a:extLst>
              <a:ext uri="{FF2B5EF4-FFF2-40B4-BE49-F238E27FC236}">
                <a16:creationId xmlns:a16="http://schemas.microsoft.com/office/drawing/2014/main" id="{C203F1A8-7022-6C43-B5C8-1477E38B54ED}"/>
              </a:ext>
            </a:extLst>
          </p:cNvPr>
          <p:cNvPicPr>
            <a:picLocks noChangeAspect="1"/>
          </p:cNvPicPr>
          <p:nvPr/>
        </p:nvPicPr>
        <p:blipFill>
          <a:blip r:embed="rId8"/>
          <a:stretch>
            <a:fillRect/>
          </a:stretch>
        </p:blipFill>
        <p:spPr>
          <a:xfrm>
            <a:off x="3412303" y="5383692"/>
            <a:ext cx="787400" cy="787400"/>
          </a:xfrm>
          <a:prstGeom prst="rect">
            <a:avLst/>
          </a:prstGeom>
        </p:spPr>
      </p:pic>
      <p:sp>
        <p:nvSpPr>
          <p:cNvPr id="41" name="下矢印 40">
            <a:extLst>
              <a:ext uri="{FF2B5EF4-FFF2-40B4-BE49-F238E27FC236}">
                <a16:creationId xmlns:a16="http://schemas.microsoft.com/office/drawing/2014/main" id="{E3848101-3615-5445-BBA3-06B1902F69B2}"/>
              </a:ext>
            </a:extLst>
          </p:cNvPr>
          <p:cNvSpPr/>
          <p:nvPr/>
        </p:nvSpPr>
        <p:spPr>
          <a:xfrm>
            <a:off x="3622998" y="51707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AFE640B-4D1A-1646-902B-E398C8DED6FA}"/>
              </a:ext>
            </a:extLst>
          </p:cNvPr>
          <p:cNvSpPr txBox="1"/>
          <p:nvPr/>
        </p:nvSpPr>
        <p:spPr>
          <a:xfrm>
            <a:off x="3278175" y="6039238"/>
            <a:ext cx="1055656" cy="461665"/>
          </a:xfrm>
          <a:prstGeom prst="rect">
            <a:avLst/>
          </a:prstGeom>
          <a:noFill/>
          <a:ln>
            <a:noFill/>
          </a:ln>
        </p:spPr>
        <p:txBody>
          <a:bodyPr wrap="square" rtlCol="0">
            <a:spAutoFit/>
          </a:bodyPr>
          <a:lstStyle/>
          <a:p>
            <a:pPr algn="ctr"/>
            <a:r>
              <a:rPr lang="ja-JP" altLang="en-US" sz="1200"/>
              <a:t>公共交通</a:t>
            </a:r>
            <a:endParaRPr lang="en-US" altLang="ja-JP" sz="1200" dirty="0"/>
          </a:p>
          <a:p>
            <a:pPr algn="ctr"/>
            <a:r>
              <a:rPr lang="ja-JP" altLang="en-US" sz="1200"/>
              <a:t>機関以外</a:t>
            </a:r>
            <a:endParaRPr kumimoji="1" lang="en-US" altLang="ja-JP" sz="1200" dirty="0"/>
          </a:p>
        </p:txBody>
      </p:sp>
      <p:cxnSp>
        <p:nvCxnSpPr>
          <p:cNvPr id="30" name="直線矢印コネクタ 29">
            <a:extLst>
              <a:ext uri="{FF2B5EF4-FFF2-40B4-BE49-F238E27FC236}">
                <a16:creationId xmlns:a16="http://schemas.microsoft.com/office/drawing/2014/main" id="{67233E05-BDEF-7B4F-AA9A-D8362322E3A5}"/>
              </a:ext>
            </a:extLst>
          </p:cNvPr>
          <p:cNvCxnSpPr>
            <a:cxnSpLocks/>
          </p:cNvCxnSpPr>
          <p:nvPr/>
        </p:nvCxnSpPr>
        <p:spPr>
          <a:xfrm>
            <a:off x="4891754" y="5637485"/>
            <a:ext cx="0" cy="2063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B4D93D28-4254-2B49-9B79-56B8BF029F9A}"/>
              </a:ext>
            </a:extLst>
          </p:cNvPr>
          <p:cNvSpPr txBox="1"/>
          <p:nvPr/>
        </p:nvSpPr>
        <p:spPr>
          <a:xfrm>
            <a:off x="5858684" y="3639150"/>
            <a:ext cx="1055656" cy="461665"/>
          </a:xfrm>
          <a:prstGeom prst="rect">
            <a:avLst/>
          </a:prstGeom>
          <a:noFill/>
          <a:ln>
            <a:noFill/>
          </a:ln>
        </p:spPr>
        <p:txBody>
          <a:bodyPr wrap="square" rtlCol="0">
            <a:spAutoFit/>
          </a:bodyPr>
          <a:lstStyle/>
          <a:p>
            <a:pPr algn="ctr"/>
            <a:r>
              <a:rPr kumimoji="1" lang="ja-JP" altLang="en-US" sz="1200"/>
              <a:t>都道府県</a:t>
            </a:r>
            <a:endParaRPr kumimoji="1" lang="en-US" altLang="ja-JP" sz="1200" dirty="0"/>
          </a:p>
          <a:p>
            <a:pPr algn="ctr"/>
            <a:r>
              <a:rPr kumimoji="1" lang="ja-JP" altLang="en-US" sz="1200"/>
              <a:t>対策本部</a:t>
            </a:r>
            <a:endParaRPr kumimoji="1" lang="en-US" altLang="ja-JP" sz="1200" dirty="0"/>
          </a:p>
        </p:txBody>
      </p:sp>
      <p:cxnSp>
        <p:nvCxnSpPr>
          <p:cNvPr id="54" name="直線矢印コネクタ 53">
            <a:extLst>
              <a:ext uri="{FF2B5EF4-FFF2-40B4-BE49-F238E27FC236}">
                <a16:creationId xmlns:a16="http://schemas.microsoft.com/office/drawing/2014/main" id="{B47465BC-C0FA-3546-BE7F-D632ED9AE9F6}"/>
              </a:ext>
            </a:extLst>
          </p:cNvPr>
          <p:cNvCxnSpPr>
            <a:cxnSpLocks/>
            <a:endCxn id="53" idx="0"/>
          </p:cNvCxnSpPr>
          <p:nvPr/>
        </p:nvCxnSpPr>
        <p:spPr>
          <a:xfrm>
            <a:off x="6386512" y="1792143"/>
            <a:ext cx="0" cy="1847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86996E35-03B7-834E-B8A3-9F2AF081A42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9102" r="23054"/>
          <a:stretch/>
        </p:blipFill>
        <p:spPr>
          <a:xfrm>
            <a:off x="3380490" y="8818068"/>
            <a:ext cx="796605" cy="853989"/>
          </a:xfrm>
          <a:prstGeom prst="rect">
            <a:avLst/>
          </a:prstGeom>
        </p:spPr>
      </p:pic>
      <p:sp>
        <p:nvSpPr>
          <p:cNvPr id="58" name="テキスト ボックス 57">
            <a:extLst>
              <a:ext uri="{FF2B5EF4-FFF2-40B4-BE49-F238E27FC236}">
                <a16:creationId xmlns:a16="http://schemas.microsoft.com/office/drawing/2014/main" id="{E371B341-2AA3-2B48-8F7B-BA20355C9595}"/>
              </a:ext>
            </a:extLst>
          </p:cNvPr>
          <p:cNvSpPr txBox="1"/>
          <p:nvPr/>
        </p:nvSpPr>
        <p:spPr>
          <a:xfrm>
            <a:off x="4985360" y="9026790"/>
            <a:ext cx="1680968" cy="461665"/>
          </a:xfrm>
          <a:prstGeom prst="rect">
            <a:avLst/>
          </a:prstGeom>
          <a:noFill/>
          <a:ln>
            <a:noFill/>
          </a:ln>
        </p:spPr>
        <p:txBody>
          <a:bodyPr wrap="square" rtlCol="0">
            <a:spAutoFit/>
          </a:bodyPr>
          <a:lstStyle/>
          <a:p>
            <a:r>
              <a:rPr kumimoji="1" lang="ja-JP" altLang="en-US" sz="1200"/>
              <a:t>感染症</a:t>
            </a:r>
            <a:endParaRPr kumimoji="1" lang="en-US" altLang="ja-JP" sz="1200" dirty="0"/>
          </a:p>
          <a:p>
            <a:r>
              <a:rPr kumimoji="1" lang="ja-JP" altLang="en-US" sz="1200"/>
              <a:t>指定医療施設</a:t>
            </a:r>
            <a:endParaRPr kumimoji="1" lang="en-US" altLang="ja-JP" sz="1200" dirty="0"/>
          </a:p>
        </p:txBody>
      </p:sp>
      <p:cxnSp>
        <p:nvCxnSpPr>
          <p:cNvPr id="39" name="直線矢印コネクタ 38">
            <a:extLst>
              <a:ext uri="{FF2B5EF4-FFF2-40B4-BE49-F238E27FC236}">
                <a16:creationId xmlns:a16="http://schemas.microsoft.com/office/drawing/2014/main" id="{AB853C3B-F0C4-C24D-8D28-76F9CFF50185}"/>
              </a:ext>
            </a:extLst>
          </p:cNvPr>
          <p:cNvCxnSpPr>
            <a:cxnSpLocks/>
          </p:cNvCxnSpPr>
          <p:nvPr/>
        </p:nvCxnSpPr>
        <p:spPr>
          <a:xfrm>
            <a:off x="5692789" y="3728291"/>
            <a:ext cx="0" cy="1225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1F17F7A-4AA3-3B4C-928E-9147D88AFDFA}"/>
              </a:ext>
            </a:extLst>
          </p:cNvPr>
          <p:cNvSpPr txBox="1"/>
          <p:nvPr/>
        </p:nvSpPr>
        <p:spPr>
          <a:xfrm>
            <a:off x="4853033" y="4347686"/>
            <a:ext cx="1398696" cy="285741"/>
          </a:xfrm>
          <a:prstGeom prst="rect">
            <a:avLst/>
          </a:prstGeom>
          <a:solidFill>
            <a:schemeClr val="bg1"/>
          </a:solidFill>
          <a:ln>
            <a:solidFill>
              <a:schemeClr val="accent1"/>
            </a:solidFill>
          </a:ln>
        </p:spPr>
        <p:txBody>
          <a:bodyPr wrap="square" rtlCol="0">
            <a:spAutoFit/>
          </a:bodyPr>
          <a:lstStyle/>
          <a:p>
            <a:pPr algn="ctr"/>
            <a:r>
              <a:rPr kumimoji="1" lang="ja-JP" altLang="en-US" sz="1200"/>
              <a:t>滞在者情報</a:t>
            </a:r>
            <a:endParaRPr kumimoji="1" lang="en-US" altLang="ja-JP" sz="1200" dirty="0"/>
          </a:p>
        </p:txBody>
      </p:sp>
      <p:sp>
        <p:nvSpPr>
          <p:cNvPr id="42" name="テキスト ボックス 41">
            <a:extLst>
              <a:ext uri="{FF2B5EF4-FFF2-40B4-BE49-F238E27FC236}">
                <a16:creationId xmlns:a16="http://schemas.microsoft.com/office/drawing/2014/main" id="{D1697394-7C4D-9646-979F-DBBB728E6F76}"/>
              </a:ext>
            </a:extLst>
          </p:cNvPr>
          <p:cNvSpPr txBox="1"/>
          <p:nvPr/>
        </p:nvSpPr>
        <p:spPr>
          <a:xfrm>
            <a:off x="4370602" y="6047952"/>
            <a:ext cx="1055656" cy="461665"/>
          </a:xfrm>
          <a:prstGeom prst="rect">
            <a:avLst/>
          </a:prstGeom>
          <a:solidFill>
            <a:schemeClr val="bg1"/>
          </a:solidFill>
          <a:ln>
            <a:solidFill>
              <a:schemeClr val="accent1"/>
            </a:solidFill>
          </a:ln>
        </p:spPr>
        <p:txBody>
          <a:bodyPr wrap="square" rtlCol="0">
            <a:spAutoFit/>
          </a:bodyPr>
          <a:lstStyle/>
          <a:p>
            <a:pPr algn="ctr"/>
            <a:r>
              <a:rPr kumimoji="1" lang="ja-JP" altLang="en-US" sz="1200"/>
              <a:t>滞在中の</a:t>
            </a:r>
            <a:endParaRPr kumimoji="1" lang="en-US" altLang="ja-JP" sz="1200" dirty="0"/>
          </a:p>
          <a:p>
            <a:pPr algn="ctr"/>
            <a:r>
              <a:rPr kumimoji="1" lang="ja-JP" altLang="en-US" sz="1200"/>
              <a:t>聞き取り</a:t>
            </a:r>
            <a:endParaRPr kumimoji="1" lang="en-US" altLang="ja-JP" sz="1200" dirty="0"/>
          </a:p>
        </p:txBody>
      </p:sp>
      <p:cxnSp>
        <p:nvCxnSpPr>
          <p:cNvPr id="43" name="直線矢印コネクタ 42">
            <a:extLst>
              <a:ext uri="{FF2B5EF4-FFF2-40B4-BE49-F238E27FC236}">
                <a16:creationId xmlns:a16="http://schemas.microsoft.com/office/drawing/2014/main" id="{C3D8912A-500F-DA45-AFC3-9E8CE0D21491}"/>
              </a:ext>
            </a:extLst>
          </p:cNvPr>
          <p:cNvCxnSpPr>
            <a:cxnSpLocks/>
          </p:cNvCxnSpPr>
          <p:nvPr/>
        </p:nvCxnSpPr>
        <p:spPr>
          <a:xfrm>
            <a:off x="5960760" y="5620153"/>
            <a:ext cx="0" cy="3260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下矢印 49">
            <a:extLst>
              <a:ext uri="{FF2B5EF4-FFF2-40B4-BE49-F238E27FC236}">
                <a16:creationId xmlns:a16="http://schemas.microsoft.com/office/drawing/2014/main" id="{C95F2843-CFB3-EC4B-A62C-642089F30DB1}"/>
              </a:ext>
            </a:extLst>
          </p:cNvPr>
          <p:cNvSpPr/>
          <p:nvPr/>
        </p:nvSpPr>
        <p:spPr>
          <a:xfrm>
            <a:off x="3622998" y="864753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71E47C37-858A-8948-8692-246B11523EE1}"/>
              </a:ext>
            </a:extLst>
          </p:cNvPr>
          <p:cNvSpPr txBox="1"/>
          <p:nvPr/>
        </p:nvSpPr>
        <p:spPr>
          <a:xfrm>
            <a:off x="5319371" y="8066665"/>
            <a:ext cx="1269541"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cxnSp>
        <p:nvCxnSpPr>
          <p:cNvPr id="63" name="カギ線コネクタ 62">
            <a:extLst>
              <a:ext uri="{FF2B5EF4-FFF2-40B4-BE49-F238E27FC236}">
                <a16:creationId xmlns:a16="http://schemas.microsoft.com/office/drawing/2014/main" id="{FB2EA038-0C14-8148-B571-CDB4A21EB089}"/>
              </a:ext>
            </a:extLst>
          </p:cNvPr>
          <p:cNvCxnSpPr>
            <a:cxnSpLocks/>
            <a:stCxn id="53" idx="2"/>
            <a:endCxn id="32" idx="3"/>
          </p:cNvCxnSpPr>
          <p:nvPr/>
        </p:nvCxnSpPr>
        <p:spPr>
          <a:xfrm rot="5400000">
            <a:off x="5494641" y="4497450"/>
            <a:ext cx="1288506" cy="495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951CC32-3FF3-4945-ADFD-1B574E9B2B49}"/>
              </a:ext>
            </a:extLst>
          </p:cNvPr>
          <p:cNvCxnSpPr>
            <a:cxnSpLocks/>
          </p:cNvCxnSpPr>
          <p:nvPr/>
        </p:nvCxnSpPr>
        <p:spPr>
          <a:xfrm>
            <a:off x="5692789" y="3118987"/>
            <a:ext cx="0" cy="225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図 64">
            <a:extLst>
              <a:ext uri="{FF2B5EF4-FFF2-40B4-BE49-F238E27FC236}">
                <a16:creationId xmlns:a16="http://schemas.microsoft.com/office/drawing/2014/main" id="{7D5B8A5E-64DB-F845-95F4-81432C1822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99703" y="4200681"/>
            <a:ext cx="538757" cy="538757"/>
          </a:xfrm>
          <a:prstGeom prst="rect">
            <a:avLst/>
          </a:prstGeom>
        </p:spPr>
      </p:pic>
      <p:pic>
        <p:nvPicPr>
          <p:cNvPr id="76" name="図 75">
            <a:extLst>
              <a:ext uri="{FF2B5EF4-FFF2-40B4-BE49-F238E27FC236}">
                <a16:creationId xmlns:a16="http://schemas.microsoft.com/office/drawing/2014/main" id="{0F7DF71A-A031-2E43-9D89-539216CF21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71833" y="8880592"/>
            <a:ext cx="754062" cy="754062"/>
          </a:xfrm>
          <a:prstGeom prst="rect">
            <a:avLst/>
          </a:prstGeom>
        </p:spPr>
      </p:pic>
      <p:sp>
        <p:nvSpPr>
          <p:cNvPr id="4" name="スライド番号プレースホルダー 3">
            <a:extLst>
              <a:ext uri="{FF2B5EF4-FFF2-40B4-BE49-F238E27FC236}">
                <a16:creationId xmlns:a16="http://schemas.microsoft.com/office/drawing/2014/main" id="{5649BAE4-1921-C246-959E-0AD5975E2914}"/>
              </a:ext>
            </a:extLst>
          </p:cNvPr>
          <p:cNvSpPr>
            <a:spLocks noGrp="1"/>
          </p:cNvSpPr>
          <p:nvPr>
            <p:ph type="sldNum" sz="quarter" idx="12"/>
          </p:nvPr>
        </p:nvSpPr>
        <p:spPr/>
        <p:txBody>
          <a:bodyPr/>
          <a:lstStyle/>
          <a:p>
            <a:fld id="{D26F39CE-828E-974C-A2DD-8D56C23B278A}" type="slidenum">
              <a:rPr kumimoji="1" lang="ja-JP" altLang="en-US" smtClean="0"/>
              <a:t>9</a:t>
            </a:fld>
            <a:endParaRPr kumimoji="1" lang="ja-JP" altLang="en-US"/>
          </a:p>
        </p:txBody>
      </p:sp>
    </p:spTree>
    <p:extLst>
      <p:ext uri="{BB962C8B-B14F-4D97-AF65-F5344CB8AC3E}">
        <p14:creationId xmlns:p14="http://schemas.microsoft.com/office/powerpoint/2010/main" val="25451061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644D15F-FBBE-CB4B-93C1-53A85ECDB702}" vid="{9F51CEC0-2E07-5B4D-A867-1D19B1CEEA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2067</TotalTime>
  <Words>5448</Words>
  <Application>Microsoft Macintosh PowerPoint</Application>
  <PresentationFormat>ユーザー設定</PresentationFormat>
  <Paragraphs>615</Paragraphs>
  <Slides>32</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MS PGothic</vt:lpstr>
      <vt:lpstr>MS Gothic</vt:lpstr>
      <vt:lpstr>メイリオ</vt:lpstr>
      <vt:lpstr>游ゴシック</vt:lpstr>
      <vt:lpstr>Arial</vt:lpstr>
      <vt:lpstr>Calibri</vt:lpstr>
      <vt:lpstr>Office テーマ</vt:lpstr>
      <vt:lpstr>PowerPoint プレゼンテーション</vt:lpstr>
      <vt:lpstr>0.履歴</vt:lpstr>
      <vt:lpstr>1. 本マニュアルの目的</vt:lpstr>
      <vt:lpstr>2. 目次</vt:lpstr>
      <vt:lpstr>3. 社会的課題に対する決意</vt:lpstr>
      <vt:lpstr>4. 入国者　検疫強化状況</vt:lpstr>
      <vt:lpstr> 4. 厚生労働省ガイドライン</vt:lpstr>
      <vt:lpstr>PowerPoint プレゼンテーション</vt:lpstr>
      <vt:lpstr>5. 対象国からの入国者 行政管理体制</vt:lpstr>
      <vt:lpstr>受入れの流れ</vt:lpstr>
      <vt:lpstr>6-1. 予約受け</vt:lpstr>
      <vt:lpstr>7-2. 到着</vt:lpstr>
      <vt:lpstr>7-3. 滞在者管理</vt:lpstr>
      <vt:lpstr>7-4. 配食</vt:lpstr>
      <vt:lpstr>7-5. 衛生管理</vt:lpstr>
      <vt:lpstr>事業所内のゾーニングと防護</vt:lpstr>
      <vt:lpstr>PowerPoint プレゼンテーション</vt:lpstr>
      <vt:lpstr>PowerPoint プレゼンテーション</vt:lpstr>
      <vt:lpstr>PowerPoint プレゼンテーション</vt:lpstr>
      <vt:lpstr>PowerPoint プレゼンテーション</vt:lpstr>
      <vt:lpstr>7-6. リネン・備品</vt:lpstr>
      <vt:lpstr>7-7.出立対応</vt:lpstr>
      <vt:lpstr>7-8. 客室清掃</vt:lpstr>
      <vt:lpstr>PowerPoint プレゼンテーション</vt:lpstr>
      <vt:lpstr>PowerPoint プレゼンテーション</vt:lpstr>
      <vt:lpstr>PowerPoint プレゼンテーション</vt:lpstr>
      <vt:lpstr>PowerPoint プレゼンテーション</vt:lpstr>
      <vt:lpstr>8.発病時対応</vt:lpstr>
      <vt:lpstr>PowerPoint プレゼンテーション</vt:lpstr>
      <vt:lpstr>PowerPoint プレゼンテーション</vt:lpstr>
      <vt:lpstr>9. 情報一覧</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高木 裕</dc:creator>
  <cp:lastModifiedBy>高木 裕</cp:lastModifiedBy>
  <cp:revision>26</cp:revision>
  <cp:lastPrinted>2020-04-02T05:20:11Z</cp:lastPrinted>
  <dcterms:created xsi:type="dcterms:W3CDTF">2020-03-30T04:51:18Z</dcterms:created>
  <dcterms:modified xsi:type="dcterms:W3CDTF">2020-04-03T07:55:58Z</dcterms:modified>
</cp:coreProperties>
</file>